
<file path=[Content_Types].xml><?xml version="1.0" encoding="utf-8"?>
<Types xmlns="http://schemas.openxmlformats.org/package/2006/content-types">
  <Default Extension="gif" ContentType="image/gif"/>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321" r:id="rId2"/>
    <p:sldId id="260" r:id="rId3"/>
    <p:sldId id="312" r:id="rId4"/>
    <p:sldId id="258" r:id="rId5"/>
    <p:sldId id="266" r:id="rId6"/>
    <p:sldId id="313" r:id="rId7"/>
    <p:sldId id="269" r:id="rId8"/>
    <p:sldId id="303" r:id="rId9"/>
    <p:sldId id="315" r:id="rId10"/>
    <p:sldId id="316" r:id="rId11"/>
    <p:sldId id="270" r:id="rId12"/>
    <p:sldId id="305" r:id="rId13"/>
    <p:sldId id="273" r:id="rId14"/>
    <p:sldId id="317" r:id="rId15"/>
    <p:sldId id="318" r:id="rId16"/>
    <p:sldId id="319" r:id="rId17"/>
    <p:sldId id="320" r:id="rId18"/>
    <p:sldId id="293" r:id="rId19"/>
    <p:sldId id="295" r:id="rId20"/>
    <p:sldId id="299" r:id="rId21"/>
    <p:sldId id="30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C"/>
    <a:srgbClr val="FFD5D5"/>
    <a:srgbClr val="C8E7FB"/>
    <a:srgbClr val="FFEBEB"/>
    <a:srgbClr val="FF5757"/>
    <a:srgbClr val="FFFFD5"/>
    <a:srgbClr val="FFFF99"/>
    <a:srgbClr val="C9E9F7"/>
    <a:srgbClr val="A3D9F1"/>
    <a:srgbClr val="FFA7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73" d="100"/>
          <a:sy n="73" d="100"/>
        </p:scale>
        <p:origin x="10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677808-2FC9-48D6-AF53-1B1F3137063B}" type="datetimeFigureOut">
              <a:rPr lang="en-US" smtClean="0"/>
              <a:t>9/14/2024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F70969-C364-4447-9D4A-DCA02DDDD2A5}" type="slidenum">
              <a:rPr lang="en-US" smtClean="0"/>
              <a:t>‹#›</a:t>
            </a:fld>
            <a:endParaRPr lang="en-US"/>
          </a:p>
        </p:txBody>
      </p:sp>
    </p:spTree>
    <p:extLst>
      <p:ext uri="{BB962C8B-B14F-4D97-AF65-F5344CB8AC3E}">
        <p14:creationId xmlns:p14="http://schemas.microsoft.com/office/powerpoint/2010/main" val="3075588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60C03D9-F645-40E9-92DD-D1D93D542304}"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771375-B417-4872-842B-F7CC0CD87D57}" type="slidenum">
              <a:rPr lang="en-US" smtClean="0"/>
              <a:t>‹#›</a:t>
            </a:fld>
            <a:endParaRPr lang="en-US"/>
          </a:p>
        </p:txBody>
      </p:sp>
    </p:spTree>
    <p:extLst>
      <p:ext uri="{BB962C8B-B14F-4D97-AF65-F5344CB8AC3E}">
        <p14:creationId xmlns:p14="http://schemas.microsoft.com/office/powerpoint/2010/main" val="2649820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0C03D9-F645-40E9-92DD-D1D93D542304}"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771375-B417-4872-842B-F7CC0CD87D57}" type="slidenum">
              <a:rPr lang="en-US" smtClean="0"/>
              <a:t>‹#›</a:t>
            </a:fld>
            <a:endParaRPr lang="en-US"/>
          </a:p>
        </p:txBody>
      </p:sp>
    </p:spTree>
    <p:extLst>
      <p:ext uri="{BB962C8B-B14F-4D97-AF65-F5344CB8AC3E}">
        <p14:creationId xmlns:p14="http://schemas.microsoft.com/office/powerpoint/2010/main" val="4004194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0C03D9-F645-40E9-92DD-D1D93D542304}"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771375-B417-4872-842B-F7CC0CD87D57}" type="slidenum">
              <a:rPr lang="en-US" smtClean="0"/>
              <a:t>‹#›</a:t>
            </a:fld>
            <a:endParaRPr lang="en-US"/>
          </a:p>
        </p:txBody>
      </p:sp>
    </p:spTree>
    <p:extLst>
      <p:ext uri="{BB962C8B-B14F-4D97-AF65-F5344CB8AC3E}">
        <p14:creationId xmlns:p14="http://schemas.microsoft.com/office/powerpoint/2010/main" val="22240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0C03D9-F645-40E9-92DD-D1D93D542304}"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771375-B417-4872-842B-F7CC0CD87D57}" type="slidenum">
              <a:rPr lang="en-US" smtClean="0"/>
              <a:t>‹#›</a:t>
            </a:fld>
            <a:endParaRPr lang="en-US"/>
          </a:p>
        </p:txBody>
      </p:sp>
    </p:spTree>
    <p:extLst>
      <p:ext uri="{BB962C8B-B14F-4D97-AF65-F5344CB8AC3E}">
        <p14:creationId xmlns:p14="http://schemas.microsoft.com/office/powerpoint/2010/main" val="486252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60C03D9-F645-40E9-92DD-D1D93D542304}"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771375-B417-4872-842B-F7CC0CD87D57}" type="slidenum">
              <a:rPr lang="en-US" smtClean="0"/>
              <a:t>‹#›</a:t>
            </a:fld>
            <a:endParaRPr lang="en-US"/>
          </a:p>
        </p:txBody>
      </p:sp>
    </p:spTree>
    <p:extLst>
      <p:ext uri="{BB962C8B-B14F-4D97-AF65-F5344CB8AC3E}">
        <p14:creationId xmlns:p14="http://schemas.microsoft.com/office/powerpoint/2010/main" val="1044302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60C03D9-F645-40E9-92DD-D1D93D542304}" type="datetimeFigureOut">
              <a:rPr lang="en-US" smtClean="0"/>
              <a:t>9/14/2024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771375-B417-4872-842B-F7CC0CD87D57}" type="slidenum">
              <a:rPr lang="en-US" smtClean="0"/>
              <a:t>‹#›</a:t>
            </a:fld>
            <a:endParaRPr lang="en-US"/>
          </a:p>
        </p:txBody>
      </p:sp>
    </p:spTree>
    <p:extLst>
      <p:ext uri="{BB962C8B-B14F-4D97-AF65-F5344CB8AC3E}">
        <p14:creationId xmlns:p14="http://schemas.microsoft.com/office/powerpoint/2010/main" val="1403380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60C03D9-F645-40E9-92DD-D1D93D542304}" type="datetimeFigureOut">
              <a:rPr lang="en-US" smtClean="0"/>
              <a:t>9/14/2024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771375-B417-4872-842B-F7CC0CD87D57}" type="slidenum">
              <a:rPr lang="en-US" smtClean="0"/>
              <a:t>‹#›</a:t>
            </a:fld>
            <a:endParaRPr lang="en-US"/>
          </a:p>
        </p:txBody>
      </p:sp>
    </p:spTree>
    <p:extLst>
      <p:ext uri="{BB962C8B-B14F-4D97-AF65-F5344CB8AC3E}">
        <p14:creationId xmlns:p14="http://schemas.microsoft.com/office/powerpoint/2010/main" val="3158685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0C03D9-F645-40E9-92DD-D1D93D542304}" type="datetimeFigureOut">
              <a:rPr lang="en-US" smtClean="0"/>
              <a:t>9/14/2024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771375-B417-4872-842B-F7CC0CD87D57}" type="slidenum">
              <a:rPr lang="en-US" smtClean="0"/>
              <a:t>‹#›</a:t>
            </a:fld>
            <a:endParaRPr lang="en-US"/>
          </a:p>
        </p:txBody>
      </p:sp>
    </p:spTree>
    <p:extLst>
      <p:ext uri="{BB962C8B-B14F-4D97-AF65-F5344CB8AC3E}">
        <p14:creationId xmlns:p14="http://schemas.microsoft.com/office/powerpoint/2010/main" val="3783152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0C03D9-F645-40E9-92DD-D1D93D542304}" type="datetimeFigureOut">
              <a:rPr lang="en-US" smtClean="0"/>
              <a:t>9/14/2024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771375-B417-4872-842B-F7CC0CD87D57}" type="slidenum">
              <a:rPr lang="en-US" smtClean="0"/>
              <a:t>‹#›</a:t>
            </a:fld>
            <a:endParaRPr lang="en-US"/>
          </a:p>
        </p:txBody>
      </p:sp>
    </p:spTree>
    <p:extLst>
      <p:ext uri="{BB962C8B-B14F-4D97-AF65-F5344CB8AC3E}">
        <p14:creationId xmlns:p14="http://schemas.microsoft.com/office/powerpoint/2010/main" val="2801101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0C03D9-F645-40E9-92DD-D1D93D542304}" type="datetimeFigureOut">
              <a:rPr lang="en-US" smtClean="0"/>
              <a:t>9/14/2024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771375-B417-4872-842B-F7CC0CD87D57}" type="slidenum">
              <a:rPr lang="en-US" smtClean="0"/>
              <a:t>‹#›</a:t>
            </a:fld>
            <a:endParaRPr lang="en-US"/>
          </a:p>
        </p:txBody>
      </p:sp>
    </p:spTree>
    <p:extLst>
      <p:ext uri="{BB962C8B-B14F-4D97-AF65-F5344CB8AC3E}">
        <p14:creationId xmlns:p14="http://schemas.microsoft.com/office/powerpoint/2010/main" val="196772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0C03D9-F645-40E9-92DD-D1D93D542304}" type="datetimeFigureOut">
              <a:rPr lang="en-US" smtClean="0"/>
              <a:t>9/14/2024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771375-B417-4872-842B-F7CC0CD87D57}" type="slidenum">
              <a:rPr lang="en-US" smtClean="0"/>
              <a:t>‹#›</a:t>
            </a:fld>
            <a:endParaRPr lang="en-US"/>
          </a:p>
        </p:txBody>
      </p:sp>
    </p:spTree>
    <p:extLst>
      <p:ext uri="{BB962C8B-B14F-4D97-AF65-F5344CB8AC3E}">
        <p14:creationId xmlns:p14="http://schemas.microsoft.com/office/powerpoint/2010/main" val="922883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0C03D9-F645-40E9-92DD-D1D93D542304}" type="datetimeFigureOut">
              <a:rPr lang="en-US" smtClean="0"/>
              <a:t>9/14/2024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771375-B417-4872-842B-F7CC0CD87D57}" type="slidenum">
              <a:rPr lang="en-US" smtClean="0"/>
              <a:t>‹#›</a:t>
            </a:fld>
            <a:endParaRPr lang="en-US"/>
          </a:p>
        </p:txBody>
      </p:sp>
    </p:spTree>
    <p:extLst>
      <p:ext uri="{BB962C8B-B14F-4D97-AF65-F5344CB8AC3E}">
        <p14:creationId xmlns:p14="http://schemas.microsoft.com/office/powerpoint/2010/main" val="8315176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7.gif"/><Relationship Id="rId5" Type="http://schemas.openxmlformats.org/officeDocument/2006/relationships/image" Target="../media/image16.pn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3.mp4"/><Relationship Id="rId7"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4.mp4"/><Relationship Id="rId5" Type="http://schemas.microsoft.com/office/2007/relationships/media" Target="../media/media4.mp4"/><Relationship Id="rId4" Type="http://schemas.openxmlformats.org/officeDocument/2006/relationships/video" Target="../media/media3.mp4"/><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17083"/>
          <a:stretch/>
        </p:blipFill>
        <p:spPr>
          <a:xfrm>
            <a:off x="0" y="-67236"/>
            <a:ext cx="12192000" cy="6925235"/>
          </a:xfrm>
          <a:prstGeom prst="rect">
            <a:avLst/>
          </a:prstGeom>
        </p:spPr>
      </p:pic>
      <p:sp>
        <p:nvSpPr>
          <p:cNvPr id="3" name="Rectangle: Rounded Corners 2">
            <a:extLst>
              <a:ext uri="{FF2B5EF4-FFF2-40B4-BE49-F238E27FC236}">
                <a16:creationId xmlns:a16="http://schemas.microsoft.com/office/drawing/2014/main" id="{229C6D28-2D86-8F3B-D70A-9E403E33CDAD}"/>
              </a:ext>
            </a:extLst>
          </p:cNvPr>
          <p:cNvSpPr/>
          <p:nvPr/>
        </p:nvSpPr>
        <p:spPr>
          <a:xfrm>
            <a:off x="445782" y="11600"/>
            <a:ext cx="8465318" cy="3998779"/>
          </a:xfrm>
          <a:custGeom>
            <a:avLst/>
            <a:gdLst>
              <a:gd name="connsiteX0" fmla="*/ 0 w 8465318"/>
              <a:gd name="connsiteY0" fmla="*/ 666476 h 3998779"/>
              <a:gd name="connsiteX1" fmla="*/ 666476 w 8465318"/>
              <a:gd name="connsiteY1" fmla="*/ 0 h 3998779"/>
              <a:gd name="connsiteX2" fmla="*/ 7798842 w 8465318"/>
              <a:gd name="connsiteY2" fmla="*/ 0 h 3998779"/>
              <a:gd name="connsiteX3" fmla="*/ 8465318 w 8465318"/>
              <a:gd name="connsiteY3" fmla="*/ 666476 h 3998779"/>
              <a:gd name="connsiteX4" fmla="*/ 8465318 w 8465318"/>
              <a:gd name="connsiteY4" fmla="*/ 3332303 h 3998779"/>
              <a:gd name="connsiteX5" fmla="*/ 7798842 w 8465318"/>
              <a:gd name="connsiteY5" fmla="*/ 3998779 h 3998779"/>
              <a:gd name="connsiteX6" fmla="*/ 666476 w 8465318"/>
              <a:gd name="connsiteY6" fmla="*/ 3998779 h 3998779"/>
              <a:gd name="connsiteX7" fmla="*/ 0 w 8465318"/>
              <a:gd name="connsiteY7" fmla="*/ 3332303 h 3998779"/>
              <a:gd name="connsiteX8" fmla="*/ 0 w 8465318"/>
              <a:gd name="connsiteY8" fmla="*/ 666476 h 3998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65318" h="3998779" fill="none" extrusionOk="0">
                <a:moveTo>
                  <a:pt x="0" y="666476"/>
                </a:moveTo>
                <a:cubicBezTo>
                  <a:pt x="-16458" y="295729"/>
                  <a:pt x="322007" y="19314"/>
                  <a:pt x="666476" y="0"/>
                </a:cubicBezTo>
                <a:cubicBezTo>
                  <a:pt x="2019229" y="130954"/>
                  <a:pt x="6964065" y="43574"/>
                  <a:pt x="7798842" y="0"/>
                </a:cubicBezTo>
                <a:cubicBezTo>
                  <a:pt x="8186066" y="29480"/>
                  <a:pt x="8489136" y="327566"/>
                  <a:pt x="8465318" y="666476"/>
                </a:cubicBezTo>
                <a:cubicBezTo>
                  <a:pt x="8314879" y="1629907"/>
                  <a:pt x="8551197" y="2701881"/>
                  <a:pt x="8465318" y="3332303"/>
                </a:cubicBezTo>
                <a:cubicBezTo>
                  <a:pt x="8425484" y="3706929"/>
                  <a:pt x="8122255" y="3967956"/>
                  <a:pt x="7798842" y="3998779"/>
                </a:cubicBezTo>
                <a:cubicBezTo>
                  <a:pt x="5211171" y="4153976"/>
                  <a:pt x="2688830" y="4161799"/>
                  <a:pt x="666476" y="3998779"/>
                </a:cubicBezTo>
                <a:cubicBezTo>
                  <a:pt x="299232" y="3987405"/>
                  <a:pt x="-35622" y="3721188"/>
                  <a:pt x="0" y="3332303"/>
                </a:cubicBezTo>
                <a:cubicBezTo>
                  <a:pt x="64656" y="3026274"/>
                  <a:pt x="-17807" y="1173415"/>
                  <a:pt x="0" y="666476"/>
                </a:cubicBezTo>
                <a:close/>
              </a:path>
              <a:path w="8465318" h="3998779" stroke="0" extrusionOk="0">
                <a:moveTo>
                  <a:pt x="0" y="666476"/>
                </a:moveTo>
                <a:cubicBezTo>
                  <a:pt x="-35247" y="276650"/>
                  <a:pt x="251632" y="17549"/>
                  <a:pt x="666476" y="0"/>
                </a:cubicBezTo>
                <a:cubicBezTo>
                  <a:pt x="3600348" y="132882"/>
                  <a:pt x="6942167" y="-84951"/>
                  <a:pt x="7798842" y="0"/>
                </a:cubicBezTo>
                <a:cubicBezTo>
                  <a:pt x="8125555" y="40402"/>
                  <a:pt x="8458748" y="334705"/>
                  <a:pt x="8465318" y="666476"/>
                </a:cubicBezTo>
                <a:cubicBezTo>
                  <a:pt x="8485505" y="1333457"/>
                  <a:pt x="8617798" y="2755865"/>
                  <a:pt x="8465318" y="3332303"/>
                </a:cubicBezTo>
                <a:cubicBezTo>
                  <a:pt x="8498860" y="3704367"/>
                  <a:pt x="8195287" y="3940415"/>
                  <a:pt x="7798842" y="3998779"/>
                </a:cubicBezTo>
                <a:cubicBezTo>
                  <a:pt x="6257089" y="4086418"/>
                  <a:pt x="1535950" y="3926100"/>
                  <a:pt x="666476" y="3998779"/>
                </a:cubicBezTo>
                <a:cubicBezTo>
                  <a:pt x="293312" y="3950340"/>
                  <a:pt x="-37653" y="3752715"/>
                  <a:pt x="0" y="3332303"/>
                </a:cubicBezTo>
                <a:cubicBezTo>
                  <a:pt x="-38581" y="2955657"/>
                  <a:pt x="63341" y="1210820"/>
                  <a:pt x="0" y="666476"/>
                </a:cubicBezTo>
                <a:close/>
              </a:path>
            </a:pathLst>
          </a:custGeom>
          <a:solidFill>
            <a:schemeClr val="bg1">
              <a:alpha val="80000"/>
            </a:schemeClr>
          </a:solidFill>
          <a:ln w="28575">
            <a:solidFill>
              <a:srgbClr val="002060"/>
            </a:solidFill>
            <a:extLst>
              <a:ext uri="{C807C97D-BFC1-408E-A445-0C87EB9F89A2}">
                <ask:lineSketchStyleProps xmlns:ask="http://schemas.microsoft.com/office/drawing/2018/sketchyshapes" sd="1219033472">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90D6241-FA07-D0AB-755A-C1FF5DF0AE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772670" y="2495317"/>
            <a:ext cx="3135400" cy="4155111"/>
          </a:xfrm>
          <a:prstGeom prst="rect">
            <a:avLst/>
          </a:prstGeom>
          <a:effectLst>
            <a:outerShdw blurRad="76200" dir="13500000" sy="23000" kx="1200000" algn="br" rotWithShape="0">
              <a:prstClr val="black">
                <a:alpha val="20000"/>
              </a:prstClr>
            </a:outerShdw>
          </a:effectLst>
        </p:spPr>
      </p:pic>
      <p:sp>
        <p:nvSpPr>
          <p:cNvPr id="26" name="Hộp Văn bản 22">
            <a:extLst>
              <a:ext uri="{FF2B5EF4-FFF2-40B4-BE49-F238E27FC236}">
                <a16:creationId xmlns:a16="http://schemas.microsoft.com/office/drawing/2014/main" id="{026AE188-2DA9-8FD5-6A01-A3790A4D94D8}"/>
              </a:ext>
            </a:extLst>
          </p:cNvPr>
          <p:cNvSpPr txBox="1"/>
          <p:nvPr/>
        </p:nvSpPr>
        <p:spPr>
          <a:xfrm>
            <a:off x="472293" y="-162338"/>
            <a:ext cx="8801138" cy="754694"/>
          </a:xfrm>
          <a:prstGeom prst="rect">
            <a:avLst/>
          </a:prstGeom>
          <a:noFill/>
        </p:spPr>
        <p:txBody>
          <a:bodyPr wrap="square">
            <a:spAutoFit/>
          </a:bodyPr>
          <a:lstStyle/>
          <a:p>
            <a:pPr algn="ctr">
              <a:lnSpc>
                <a:spcPct val="150000"/>
              </a:lnSpc>
            </a:pPr>
            <a:r>
              <a:rPr lang="en-US" altLang="zh-CN" sz="3200" dirty="0">
                <a:ln w="3175">
                  <a:solidFill>
                    <a:srgbClr val="002060"/>
                  </a:solidFill>
                </a:ln>
                <a:solidFill>
                  <a:srgbClr val="002060"/>
                </a:solidFill>
                <a:ea typeface="微软雅黑" panose="020B0503020204020204" pitchFamily="34" charset="-122"/>
              </a:rPr>
              <a:t>Thứ … ngày … tháng … năm …</a:t>
            </a:r>
          </a:p>
        </p:txBody>
      </p:sp>
      <p:pic>
        <p:nvPicPr>
          <p:cNvPr id="2" name="Picture 1">
            <a:extLst>
              <a:ext uri="{FF2B5EF4-FFF2-40B4-BE49-F238E27FC236}">
                <a16:creationId xmlns:a16="http://schemas.microsoft.com/office/drawing/2014/main" id="{DDBDEADC-F4B6-BEFA-B9ED-CAFCF806F580}"/>
              </a:ext>
            </a:extLst>
          </p:cNvPr>
          <p:cNvPicPr>
            <a:picLocks noChangeAspect="1"/>
          </p:cNvPicPr>
          <p:nvPr/>
        </p:nvPicPr>
        <p:blipFill>
          <a:blip r:embed="rId5"/>
          <a:stretch>
            <a:fillRect/>
          </a:stretch>
        </p:blipFill>
        <p:spPr>
          <a:xfrm>
            <a:off x="2813133" y="571954"/>
            <a:ext cx="3944454" cy="1243692"/>
          </a:xfrm>
          <a:prstGeom prst="rect">
            <a:avLst/>
          </a:prstGeom>
        </p:spPr>
      </p:pic>
      <p:pic>
        <p:nvPicPr>
          <p:cNvPr id="4" name="Picture 3">
            <a:extLst>
              <a:ext uri="{FF2B5EF4-FFF2-40B4-BE49-F238E27FC236}">
                <a16:creationId xmlns:a16="http://schemas.microsoft.com/office/drawing/2014/main" id="{283AB8F1-1A0B-575C-1CB8-4739EEAE546C}"/>
              </a:ext>
            </a:extLst>
          </p:cNvPr>
          <p:cNvPicPr>
            <a:picLocks noChangeAspect="1"/>
          </p:cNvPicPr>
          <p:nvPr/>
        </p:nvPicPr>
        <p:blipFill>
          <a:blip r:embed="rId6"/>
          <a:stretch>
            <a:fillRect/>
          </a:stretch>
        </p:blipFill>
        <p:spPr>
          <a:xfrm>
            <a:off x="664373" y="1173408"/>
            <a:ext cx="2085013" cy="1646063"/>
          </a:xfrm>
          <a:prstGeom prst="rect">
            <a:avLst/>
          </a:prstGeom>
        </p:spPr>
      </p:pic>
      <p:pic>
        <p:nvPicPr>
          <p:cNvPr id="6" name="Picture 5">
            <a:extLst>
              <a:ext uri="{FF2B5EF4-FFF2-40B4-BE49-F238E27FC236}">
                <a16:creationId xmlns:a16="http://schemas.microsoft.com/office/drawing/2014/main" id="{975B96A8-8853-D97C-704E-3A6CA8ED7E5F}"/>
              </a:ext>
            </a:extLst>
          </p:cNvPr>
          <p:cNvPicPr>
            <a:picLocks noChangeAspect="1"/>
          </p:cNvPicPr>
          <p:nvPr/>
        </p:nvPicPr>
        <p:blipFill>
          <a:blip r:embed="rId7"/>
          <a:stretch>
            <a:fillRect/>
          </a:stretch>
        </p:blipFill>
        <p:spPr>
          <a:xfrm>
            <a:off x="913049" y="2056311"/>
            <a:ext cx="7724301" cy="1688738"/>
          </a:xfrm>
          <a:prstGeom prst="rect">
            <a:avLst/>
          </a:prstGeom>
        </p:spPr>
      </p:pic>
    </p:spTree>
    <p:extLst>
      <p:ext uri="{BB962C8B-B14F-4D97-AF65-F5344CB8AC3E}">
        <p14:creationId xmlns:p14="http://schemas.microsoft.com/office/powerpoint/2010/main" val="262942028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2" presetClass="emph" presetSubtype="0" fill="hold" nodeType="afterEffect">
                                  <p:stCondLst>
                                    <p:cond delay="0"/>
                                  </p:stCondLst>
                                  <p:childTnLst>
                                    <p:animRot by="120000">
                                      <p:cBhvr>
                                        <p:cTn id="11" dur="100" fill="hold">
                                          <p:stCondLst>
                                            <p:cond delay="0"/>
                                          </p:stCondLst>
                                        </p:cTn>
                                        <p:tgtEl>
                                          <p:spTgt spid="10"/>
                                        </p:tgtEl>
                                        <p:attrNameLst>
                                          <p:attrName>r</p:attrName>
                                        </p:attrNameLst>
                                      </p:cBhvr>
                                    </p:animRot>
                                    <p:animRot by="-240000">
                                      <p:cBhvr>
                                        <p:cTn id="12" dur="200" fill="hold">
                                          <p:stCondLst>
                                            <p:cond delay="200"/>
                                          </p:stCondLst>
                                        </p:cTn>
                                        <p:tgtEl>
                                          <p:spTgt spid="10"/>
                                        </p:tgtEl>
                                        <p:attrNameLst>
                                          <p:attrName>r</p:attrName>
                                        </p:attrNameLst>
                                      </p:cBhvr>
                                    </p:animRot>
                                    <p:animRot by="240000">
                                      <p:cBhvr>
                                        <p:cTn id="13" dur="200" fill="hold">
                                          <p:stCondLst>
                                            <p:cond delay="400"/>
                                          </p:stCondLst>
                                        </p:cTn>
                                        <p:tgtEl>
                                          <p:spTgt spid="10"/>
                                        </p:tgtEl>
                                        <p:attrNameLst>
                                          <p:attrName>r</p:attrName>
                                        </p:attrNameLst>
                                      </p:cBhvr>
                                    </p:animRot>
                                    <p:animRot by="-240000">
                                      <p:cBhvr>
                                        <p:cTn id="14" dur="200" fill="hold">
                                          <p:stCondLst>
                                            <p:cond delay="600"/>
                                          </p:stCondLst>
                                        </p:cTn>
                                        <p:tgtEl>
                                          <p:spTgt spid="10"/>
                                        </p:tgtEl>
                                        <p:attrNameLst>
                                          <p:attrName>r</p:attrName>
                                        </p:attrNameLst>
                                      </p:cBhvr>
                                    </p:animRot>
                                    <p:animRot by="120000">
                                      <p:cBhvr>
                                        <p:cTn id="15" dur="200" fill="hold">
                                          <p:stCondLst>
                                            <p:cond delay="800"/>
                                          </p:stCondLst>
                                        </p:cTn>
                                        <p:tgtEl>
                                          <p:spTgt spid="10"/>
                                        </p:tgtEl>
                                        <p:attrNameLst>
                                          <p:attrName>r</p:attrName>
                                        </p:attrNameLst>
                                      </p:cBhvr>
                                    </p:animRo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Vertical)">
                                      <p:cBhvr>
                                        <p:cTn id="32" dur="500"/>
                                        <p:tgtEl>
                                          <p:spTgt spid="6"/>
                                        </p:tgtEl>
                                      </p:cBhvr>
                                    </p:animEffect>
                                  </p:childTnLst>
                                </p:cTn>
                              </p:par>
                              <p:par>
                                <p:cTn id="33" presetID="16" presetClass="entr" presetSubtype="21"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arn(inVertical)">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r="1267"/>
          <a:stretch/>
        </p:blipFill>
        <p:spPr>
          <a:xfrm>
            <a:off x="0" y="0"/>
            <a:ext cx="12213771" cy="6873388"/>
          </a:xfrm>
          <a:prstGeom prst="rect">
            <a:avLst/>
          </a:prstGeom>
        </p:spPr>
      </p:pic>
      <p:sp>
        <p:nvSpPr>
          <p:cNvPr id="142" name="Hình chữ nhật: Góc Tròn 6">
            <a:extLst>
              <a:ext uri="{FF2B5EF4-FFF2-40B4-BE49-F238E27FC236}">
                <a16:creationId xmlns:a16="http://schemas.microsoft.com/office/drawing/2014/main" id="{5EDA13FA-52E6-BE1A-FEDF-A2A8F414FB17}"/>
              </a:ext>
            </a:extLst>
          </p:cNvPr>
          <p:cNvSpPr/>
          <p:nvPr/>
        </p:nvSpPr>
        <p:spPr>
          <a:xfrm>
            <a:off x="270933" y="274320"/>
            <a:ext cx="11705273" cy="6397413"/>
          </a:xfrm>
          <a:custGeom>
            <a:avLst/>
            <a:gdLst>
              <a:gd name="connsiteX0" fmla="*/ 0 w 11705273"/>
              <a:gd name="connsiteY0" fmla="*/ 1066257 h 6397413"/>
              <a:gd name="connsiteX1" fmla="*/ 1066257 w 11705273"/>
              <a:gd name="connsiteY1" fmla="*/ 0 h 6397413"/>
              <a:gd name="connsiteX2" fmla="*/ 10639016 w 11705273"/>
              <a:gd name="connsiteY2" fmla="*/ 0 h 6397413"/>
              <a:gd name="connsiteX3" fmla="*/ 11705273 w 11705273"/>
              <a:gd name="connsiteY3" fmla="*/ 1066257 h 6397413"/>
              <a:gd name="connsiteX4" fmla="*/ 11705273 w 11705273"/>
              <a:gd name="connsiteY4" fmla="*/ 5331156 h 6397413"/>
              <a:gd name="connsiteX5" fmla="*/ 10639016 w 11705273"/>
              <a:gd name="connsiteY5" fmla="*/ 6397413 h 6397413"/>
              <a:gd name="connsiteX6" fmla="*/ 1066257 w 11705273"/>
              <a:gd name="connsiteY6" fmla="*/ 6397413 h 6397413"/>
              <a:gd name="connsiteX7" fmla="*/ 0 w 11705273"/>
              <a:gd name="connsiteY7" fmla="*/ 5331156 h 6397413"/>
              <a:gd name="connsiteX8" fmla="*/ 0 w 11705273"/>
              <a:gd name="connsiteY8" fmla="*/ 1066257 h 6397413"/>
              <a:gd name="connsiteX0" fmla="*/ 0 w 11705273"/>
              <a:gd name="connsiteY0" fmla="*/ 1066257 h 6397413"/>
              <a:gd name="connsiteX1" fmla="*/ 1066257 w 11705273"/>
              <a:gd name="connsiteY1" fmla="*/ 0 h 6397413"/>
              <a:gd name="connsiteX2" fmla="*/ 10639016 w 11705273"/>
              <a:gd name="connsiteY2" fmla="*/ 0 h 6397413"/>
              <a:gd name="connsiteX3" fmla="*/ 11705273 w 11705273"/>
              <a:gd name="connsiteY3" fmla="*/ 1066257 h 6397413"/>
              <a:gd name="connsiteX4" fmla="*/ 11705273 w 11705273"/>
              <a:gd name="connsiteY4" fmla="*/ 5331156 h 6397413"/>
              <a:gd name="connsiteX5" fmla="*/ 10639016 w 11705273"/>
              <a:gd name="connsiteY5" fmla="*/ 6397413 h 6397413"/>
              <a:gd name="connsiteX6" fmla="*/ 1066257 w 11705273"/>
              <a:gd name="connsiteY6" fmla="*/ 6397413 h 6397413"/>
              <a:gd name="connsiteX7" fmla="*/ 0 w 11705273"/>
              <a:gd name="connsiteY7" fmla="*/ 5331156 h 6397413"/>
              <a:gd name="connsiteX8" fmla="*/ 0 w 11705273"/>
              <a:gd name="connsiteY8" fmla="*/ 1066257 h 639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05273" h="6397413" fill="none" extrusionOk="0">
                <a:moveTo>
                  <a:pt x="0" y="1066257"/>
                </a:moveTo>
                <a:cubicBezTo>
                  <a:pt x="-55064" y="480804"/>
                  <a:pt x="459490" y="101588"/>
                  <a:pt x="1066257" y="0"/>
                </a:cubicBezTo>
                <a:cubicBezTo>
                  <a:pt x="3987493" y="122729"/>
                  <a:pt x="8791054" y="-348741"/>
                  <a:pt x="10639016" y="0"/>
                </a:cubicBezTo>
                <a:cubicBezTo>
                  <a:pt x="11283986" y="-73995"/>
                  <a:pt x="11804861" y="506698"/>
                  <a:pt x="11705273" y="1066257"/>
                </a:cubicBezTo>
                <a:cubicBezTo>
                  <a:pt x="11801048" y="1895580"/>
                  <a:pt x="11707697" y="3332173"/>
                  <a:pt x="11705273" y="5331156"/>
                </a:cubicBezTo>
                <a:cubicBezTo>
                  <a:pt x="11604836" y="5880743"/>
                  <a:pt x="11128151" y="6441401"/>
                  <a:pt x="10639016" y="6397413"/>
                </a:cubicBezTo>
                <a:cubicBezTo>
                  <a:pt x="9536053" y="6633064"/>
                  <a:pt x="3632809" y="6177698"/>
                  <a:pt x="1066257" y="6397413"/>
                </a:cubicBezTo>
                <a:cubicBezTo>
                  <a:pt x="457980" y="6546408"/>
                  <a:pt x="-47241" y="5960708"/>
                  <a:pt x="0" y="5331156"/>
                </a:cubicBezTo>
                <a:cubicBezTo>
                  <a:pt x="73393" y="4951052"/>
                  <a:pt x="80337" y="2831784"/>
                  <a:pt x="0" y="1066257"/>
                </a:cubicBezTo>
                <a:close/>
              </a:path>
              <a:path w="11705273" h="6397413" stroke="0" extrusionOk="0">
                <a:moveTo>
                  <a:pt x="0" y="1066257"/>
                </a:moveTo>
                <a:cubicBezTo>
                  <a:pt x="53956" y="502074"/>
                  <a:pt x="580022" y="10034"/>
                  <a:pt x="1066257" y="0"/>
                </a:cubicBezTo>
                <a:cubicBezTo>
                  <a:pt x="2604508" y="-255010"/>
                  <a:pt x="9573053" y="-38539"/>
                  <a:pt x="10639016" y="0"/>
                </a:cubicBezTo>
                <a:cubicBezTo>
                  <a:pt x="11221709" y="-44339"/>
                  <a:pt x="11651574" y="498805"/>
                  <a:pt x="11705273" y="1066257"/>
                </a:cubicBezTo>
                <a:cubicBezTo>
                  <a:pt x="11745548" y="2100104"/>
                  <a:pt x="11793161" y="4532376"/>
                  <a:pt x="11705273" y="5331156"/>
                </a:cubicBezTo>
                <a:cubicBezTo>
                  <a:pt x="11734972" y="5990166"/>
                  <a:pt x="11141526" y="6355527"/>
                  <a:pt x="10639016" y="6397413"/>
                </a:cubicBezTo>
                <a:cubicBezTo>
                  <a:pt x="6382572" y="6491787"/>
                  <a:pt x="2852255" y="6254325"/>
                  <a:pt x="1066257" y="6397413"/>
                </a:cubicBezTo>
                <a:cubicBezTo>
                  <a:pt x="401090" y="6389010"/>
                  <a:pt x="-109363" y="5900841"/>
                  <a:pt x="0" y="5331156"/>
                </a:cubicBezTo>
                <a:cubicBezTo>
                  <a:pt x="-150567" y="4001870"/>
                  <a:pt x="-40829" y="1845886"/>
                  <a:pt x="0" y="1066257"/>
                </a:cubicBezTo>
                <a:close/>
              </a:path>
              <a:path w="11705273" h="6397413" fill="none" stroke="0" extrusionOk="0">
                <a:moveTo>
                  <a:pt x="0" y="1066257"/>
                </a:moveTo>
                <a:cubicBezTo>
                  <a:pt x="80765" y="466365"/>
                  <a:pt x="493509" y="32032"/>
                  <a:pt x="1066257" y="0"/>
                </a:cubicBezTo>
                <a:cubicBezTo>
                  <a:pt x="4164016" y="-157785"/>
                  <a:pt x="8842595" y="-10204"/>
                  <a:pt x="10639016" y="0"/>
                </a:cubicBezTo>
                <a:cubicBezTo>
                  <a:pt x="11208622" y="-123932"/>
                  <a:pt x="11712739" y="556897"/>
                  <a:pt x="11705273" y="1066257"/>
                </a:cubicBezTo>
                <a:cubicBezTo>
                  <a:pt x="11815333" y="1858567"/>
                  <a:pt x="11617918" y="3180007"/>
                  <a:pt x="11705273" y="5331156"/>
                </a:cubicBezTo>
                <a:cubicBezTo>
                  <a:pt x="11657094" y="5941725"/>
                  <a:pt x="11105129" y="6447103"/>
                  <a:pt x="10639016" y="6397413"/>
                </a:cubicBezTo>
                <a:cubicBezTo>
                  <a:pt x="9823881" y="6083145"/>
                  <a:pt x="3723493" y="5864319"/>
                  <a:pt x="1066257" y="6397413"/>
                </a:cubicBezTo>
                <a:cubicBezTo>
                  <a:pt x="448520" y="6434312"/>
                  <a:pt x="-117077" y="5927351"/>
                  <a:pt x="0" y="5331156"/>
                </a:cubicBezTo>
                <a:cubicBezTo>
                  <a:pt x="-154954" y="4587046"/>
                  <a:pt x="-253562" y="2861836"/>
                  <a:pt x="0" y="1066257"/>
                </a:cubicBezTo>
                <a:close/>
              </a:path>
            </a:pathLst>
          </a:custGeom>
          <a:solidFill>
            <a:schemeClr val="bg1"/>
          </a:solidFill>
          <a:ln w="76200">
            <a:solidFill>
              <a:srgbClr val="FF5D5D"/>
            </a:solidFill>
            <a:prstDash val="dash"/>
            <a:extLst>
              <a:ext uri="{C807C97D-BFC1-408E-A445-0C87EB9F89A2}">
                <ask:lineSketchStyleProps xmlns:ask="http://schemas.microsoft.com/office/drawing/2018/sketchyshapes" sd="2925326911">
                  <a:custGeom>
                    <a:avLst/>
                    <a:gdLst>
                      <a:gd name="connsiteX0" fmla="*/ 0 w 11705273"/>
                      <a:gd name="connsiteY0" fmla="*/ 1066257 h 6397413"/>
                      <a:gd name="connsiteX1" fmla="*/ 1066257 w 11705273"/>
                      <a:gd name="connsiteY1" fmla="*/ 0 h 6397413"/>
                      <a:gd name="connsiteX2" fmla="*/ 10639016 w 11705273"/>
                      <a:gd name="connsiteY2" fmla="*/ 0 h 6397413"/>
                      <a:gd name="connsiteX3" fmla="*/ 11705273 w 11705273"/>
                      <a:gd name="connsiteY3" fmla="*/ 1066257 h 6397413"/>
                      <a:gd name="connsiteX4" fmla="*/ 11705273 w 11705273"/>
                      <a:gd name="connsiteY4" fmla="*/ 5331156 h 6397413"/>
                      <a:gd name="connsiteX5" fmla="*/ 10639016 w 11705273"/>
                      <a:gd name="connsiteY5" fmla="*/ 6397413 h 6397413"/>
                      <a:gd name="connsiteX6" fmla="*/ 1066257 w 11705273"/>
                      <a:gd name="connsiteY6" fmla="*/ 6397413 h 6397413"/>
                      <a:gd name="connsiteX7" fmla="*/ 0 w 11705273"/>
                      <a:gd name="connsiteY7" fmla="*/ 5331156 h 6397413"/>
                      <a:gd name="connsiteX8" fmla="*/ 0 w 11705273"/>
                      <a:gd name="connsiteY8" fmla="*/ 1066257 h 639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05273" h="6397413" fill="none" extrusionOk="0">
                        <a:moveTo>
                          <a:pt x="0" y="1066257"/>
                        </a:moveTo>
                        <a:cubicBezTo>
                          <a:pt x="-34216" y="479508"/>
                          <a:pt x="471480" y="33502"/>
                          <a:pt x="1066257" y="0"/>
                        </a:cubicBezTo>
                        <a:cubicBezTo>
                          <a:pt x="4000079" y="77600"/>
                          <a:pt x="8693403" y="-27269"/>
                          <a:pt x="10639016" y="0"/>
                        </a:cubicBezTo>
                        <a:cubicBezTo>
                          <a:pt x="11241759" y="-18292"/>
                          <a:pt x="11725497" y="483334"/>
                          <a:pt x="11705273" y="1066257"/>
                        </a:cubicBezTo>
                        <a:cubicBezTo>
                          <a:pt x="11814273" y="1875684"/>
                          <a:pt x="11627064" y="3288092"/>
                          <a:pt x="11705273" y="5331156"/>
                        </a:cubicBezTo>
                        <a:cubicBezTo>
                          <a:pt x="11633493" y="5891953"/>
                          <a:pt x="11149130" y="6432149"/>
                          <a:pt x="10639016" y="6397413"/>
                        </a:cubicBezTo>
                        <a:cubicBezTo>
                          <a:pt x="9567716" y="6446590"/>
                          <a:pt x="4058750" y="6274711"/>
                          <a:pt x="1066257" y="6397413"/>
                        </a:cubicBezTo>
                        <a:cubicBezTo>
                          <a:pt x="464554" y="6495920"/>
                          <a:pt x="-31477" y="5947135"/>
                          <a:pt x="0" y="5331156"/>
                        </a:cubicBezTo>
                        <a:cubicBezTo>
                          <a:pt x="47022" y="4785213"/>
                          <a:pt x="104569" y="2856007"/>
                          <a:pt x="0" y="1066257"/>
                        </a:cubicBezTo>
                        <a:close/>
                      </a:path>
                      <a:path w="11705273" h="6397413" stroke="0" extrusionOk="0">
                        <a:moveTo>
                          <a:pt x="0" y="1066257"/>
                        </a:moveTo>
                        <a:cubicBezTo>
                          <a:pt x="44754" y="472264"/>
                          <a:pt x="544104" y="-4452"/>
                          <a:pt x="1066257" y="0"/>
                        </a:cubicBezTo>
                        <a:cubicBezTo>
                          <a:pt x="2733895" y="-129276"/>
                          <a:pt x="9659729" y="-77778"/>
                          <a:pt x="10639016" y="0"/>
                        </a:cubicBezTo>
                        <a:cubicBezTo>
                          <a:pt x="11198533" y="-93599"/>
                          <a:pt x="11702293" y="494561"/>
                          <a:pt x="11705273" y="1066257"/>
                        </a:cubicBezTo>
                        <a:cubicBezTo>
                          <a:pt x="11786872" y="2245459"/>
                          <a:pt x="11859573" y="4367832"/>
                          <a:pt x="11705273" y="5331156"/>
                        </a:cubicBezTo>
                        <a:cubicBezTo>
                          <a:pt x="11713262" y="5936880"/>
                          <a:pt x="11119274" y="6434328"/>
                          <a:pt x="10639016" y="6397413"/>
                        </a:cubicBezTo>
                        <a:cubicBezTo>
                          <a:pt x="6460321" y="6441633"/>
                          <a:pt x="3175042" y="6368031"/>
                          <a:pt x="1066257" y="6397413"/>
                        </a:cubicBezTo>
                        <a:cubicBezTo>
                          <a:pt x="468325" y="6362621"/>
                          <a:pt x="-40326" y="5910713"/>
                          <a:pt x="0" y="5331156"/>
                        </a:cubicBezTo>
                        <a:cubicBezTo>
                          <a:pt x="-159954" y="4106958"/>
                          <a:pt x="22140" y="1841994"/>
                          <a:pt x="0" y="1066257"/>
                        </a:cubicBezTo>
                        <a:close/>
                      </a:path>
                    </a:pathLst>
                  </a:custGeom>
                  <ask:type>
                    <ask:lineSketchCurved/>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484692D-F9F9-FACA-06D8-D97F2BECC6E4}"/>
              </a:ext>
            </a:extLst>
          </p:cNvPr>
          <p:cNvSpPr txBox="1"/>
          <p:nvPr/>
        </p:nvSpPr>
        <p:spPr>
          <a:xfrm>
            <a:off x="3992880" y="457200"/>
            <a:ext cx="515112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70C0"/>
                </a:solidFill>
                <a:effectLst/>
                <a:uLnTx/>
                <a:uFillTx/>
                <a:latin typeface="Calibri" panose="020F0502020204030204"/>
                <a:ea typeface="+mn-ea"/>
                <a:cs typeface="+mn-cs"/>
              </a:rPr>
              <a:t>A. QUAN HỆ PHỤ THUỘC</a:t>
            </a:r>
          </a:p>
        </p:txBody>
      </p:sp>
      <p:sp>
        <p:nvSpPr>
          <p:cNvPr id="7" name="TextBox 6">
            <a:extLst>
              <a:ext uri="{FF2B5EF4-FFF2-40B4-BE49-F238E27FC236}">
                <a16:creationId xmlns:a16="http://schemas.microsoft.com/office/drawing/2014/main" id="{500A12D5-1C6B-655E-F521-387BDBAE492E}"/>
              </a:ext>
            </a:extLst>
          </p:cNvPr>
          <p:cNvSpPr txBox="1"/>
          <p:nvPr/>
        </p:nvSpPr>
        <p:spPr>
          <a:xfrm>
            <a:off x="538480" y="1229360"/>
            <a:ext cx="11297920" cy="138499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Ví</a:t>
            </a: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2800" b="1"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dụ</a:t>
            </a: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vi-VN" sz="2800" b="0" i="1"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Times New Roman" panose="02020603050405020304" pitchFamily="18" charset="0"/>
              </a:rPr>
              <a:t>Một vòi nước chảy vào bể, sau mỗi phút đều tạo thành một cột nước có chiều cao 4cm. Bảng dưới dây cho biết mối liên hệ giữa thời gian nước chảy và chiều cao cột nước.</a:t>
            </a: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8DAC267E-F84E-A3C4-9F41-B924333B9BAC}"/>
              </a:ext>
            </a:extLst>
          </p:cNvPr>
          <p:cNvPicPr>
            <a:picLocks noChangeAspect="1"/>
          </p:cNvPicPr>
          <p:nvPr/>
        </p:nvPicPr>
        <p:blipFill>
          <a:blip r:embed="rId3"/>
          <a:stretch>
            <a:fillRect/>
          </a:stretch>
        </p:blipFill>
        <p:spPr>
          <a:xfrm>
            <a:off x="1938337" y="2876550"/>
            <a:ext cx="8315325" cy="1104900"/>
          </a:xfrm>
          <a:prstGeom prst="rect">
            <a:avLst/>
          </a:prstGeom>
        </p:spPr>
      </p:pic>
      <p:sp>
        <p:nvSpPr>
          <p:cNvPr id="18" name="Rounded Rectangle 39">
            <a:extLst>
              <a:ext uri="{FF2B5EF4-FFF2-40B4-BE49-F238E27FC236}">
                <a16:creationId xmlns:a16="http://schemas.microsoft.com/office/drawing/2014/main" id="{4DEB0C4B-A899-A9C9-1CC8-C4316CA8ED5C}"/>
              </a:ext>
            </a:extLst>
          </p:cNvPr>
          <p:cNvSpPr/>
          <p:nvPr/>
        </p:nvSpPr>
        <p:spPr>
          <a:xfrm>
            <a:off x="426720" y="4196079"/>
            <a:ext cx="11399520" cy="619761"/>
          </a:xfrm>
          <a:prstGeom prst="roundRect">
            <a:avLst/>
          </a:prstGeom>
          <a:solidFill>
            <a:srgbClr val="FFFFD5"/>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vi-VN" sz="3000" dirty="0">
                <a:solidFill>
                  <a:srgbClr val="002060"/>
                </a:solidFill>
                <a:latin typeface="Calibri" panose="020F0502020204030204" pitchFamily="34" charset="0"/>
                <a:cs typeface="Calibri" panose="020F0502020204030204" pitchFamily="34" charset="0"/>
              </a:rPr>
              <a:t>Nhận xét về mối liên hệ giữa thời gian nước chảy và chiều cao cột nước.</a:t>
            </a:r>
            <a:endParaRPr kumimoji="0" lang="en-US" sz="3000" b="0" i="0" u="none" strike="noStrike" kern="1200" cap="none" spc="0" normalizeH="0" baseline="0" noProof="0" dirty="0">
              <a:ln>
                <a:noFill/>
              </a:ln>
              <a:solidFill>
                <a:srgbClr val="002060"/>
              </a:solidFill>
              <a:effectLst/>
              <a:uLnTx/>
              <a:uFillTx/>
              <a:latin typeface="Calibri" panose="020F0502020204030204" pitchFamily="34" charset="0"/>
              <a:ea typeface="+mn-ea"/>
              <a:cs typeface="Calibri" panose="020F0502020204030204" pitchFamily="34" charset="0"/>
            </a:endParaRPr>
          </a:p>
        </p:txBody>
      </p:sp>
      <p:sp>
        <p:nvSpPr>
          <p:cNvPr id="20" name="Arrow: Curved Right 19">
            <a:extLst>
              <a:ext uri="{FF2B5EF4-FFF2-40B4-BE49-F238E27FC236}">
                <a16:creationId xmlns:a16="http://schemas.microsoft.com/office/drawing/2014/main" id="{312A20DF-5199-C894-0201-ED3C315D643B}"/>
              </a:ext>
            </a:extLst>
          </p:cNvPr>
          <p:cNvSpPr/>
          <p:nvPr/>
        </p:nvSpPr>
        <p:spPr>
          <a:xfrm>
            <a:off x="477520" y="4856480"/>
            <a:ext cx="396240" cy="508000"/>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ounded Rectangle 10">
            <a:extLst>
              <a:ext uri="{FF2B5EF4-FFF2-40B4-BE49-F238E27FC236}">
                <a16:creationId xmlns:a16="http://schemas.microsoft.com/office/drawing/2014/main" id="{BB9F9A98-D44A-A272-6633-707CE079C15C}"/>
              </a:ext>
            </a:extLst>
          </p:cNvPr>
          <p:cNvSpPr/>
          <p:nvPr/>
        </p:nvSpPr>
        <p:spPr>
          <a:xfrm>
            <a:off x="911012" y="4978400"/>
            <a:ext cx="10854268" cy="1188720"/>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vi-VN" sz="3200">
                <a:solidFill>
                  <a:srgbClr val="FF0000"/>
                </a:solidFill>
              </a:rPr>
              <a:t>Khi thời gian gấp lên bao nhiêu lần thì lượng nước chảy vào bể cũng gấp lên bấy nhiêu lần.</a:t>
            </a:r>
            <a:endParaRPr kumimoji="0" lang="en-US" sz="32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75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down)">
                                      <p:cBhvr>
                                        <p:cTn id="14" dur="500"/>
                                        <p:tgtEl>
                                          <p:spTgt spid="20"/>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r="1267"/>
          <a:stretch/>
        </p:blipFill>
        <p:spPr>
          <a:xfrm>
            <a:off x="0" y="0"/>
            <a:ext cx="12213771" cy="6873388"/>
          </a:xfrm>
          <a:prstGeom prst="rect">
            <a:avLst/>
          </a:prstGeom>
        </p:spPr>
      </p:pic>
      <p:sp>
        <p:nvSpPr>
          <p:cNvPr id="21" name="Hình chữ nhật: Góc Tròn 6">
            <a:extLst>
              <a:ext uri="{FF2B5EF4-FFF2-40B4-BE49-F238E27FC236}">
                <a16:creationId xmlns:a16="http://schemas.microsoft.com/office/drawing/2014/main" id="{5EDA13FA-52E6-BE1A-FEDF-A2A8F414FB17}"/>
              </a:ext>
            </a:extLst>
          </p:cNvPr>
          <p:cNvSpPr/>
          <p:nvPr/>
        </p:nvSpPr>
        <p:spPr>
          <a:xfrm>
            <a:off x="172569" y="207411"/>
            <a:ext cx="11868630" cy="6529565"/>
          </a:xfrm>
          <a:custGeom>
            <a:avLst/>
            <a:gdLst>
              <a:gd name="connsiteX0" fmla="*/ 0 w 11868630"/>
              <a:gd name="connsiteY0" fmla="*/ 1088283 h 6529565"/>
              <a:gd name="connsiteX1" fmla="*/ 1088283 w 11868630"/>
              <a:gd name="connsiteY1" fmla="*/ 0 h 6529565"/>
              <a:gd name="connsiteX2" fmla="*/ 10780347 w 11868630"/>
              <a:gd name="connsiteY2" fmla="*/ 0 h 6529565"/>
              <a:gd name="connsiteX3" fmla="*/ 11868630 w 11868630"/>
              <a:gd name="connsiteY3" fmla="*/ 1088283 h 6529565"/>
              <a:gd name="connsiteX4" fmla="*/ 11868630 w 11868630"/>
              <a:gd name="connsiteY4" fmla="*/ 5441282 h 6529565"/>
              <a:gd name="connsiteX5" fmla="*/ 10780347 w 11868630"/>
              <a:gd name="connsiteY5" fmla="*/ 6529565 h 6529565"/>
              <a:gd name="connsiteX6" fmla="*/ 1088283 w 11868630"/>
              <a:gd name="connsiteY6" fmla="*/ 6529565 h 6529565"/>
              <a:gd name="connsiteX7" fmla="*/ 0 w 11868630"/>
              <a:gd name="connsiteY7" fmla="*/ 5441282 h 6529565"/>
              <a:gd name="connsiteX8" fmla="*/ 0 w 11868630"/>
              <a:gd name="connsiteY8" fmla="*/ 1088283 h 652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8630" h="6529565" fill="none" extrusionOk="0">
                <a:moveTo>
                  <a:pt x="0" y="1088283"/>
                </a:moveTo>
                <a:cubicBezTo>
                  <a:pt x="-97911" y="493329"/>
                  <a:pt x="485731" y="8572"/>
                  <a:pt x="1088283" y="0"/>
                </a:cubicBezTo>
                <a:cubicBezTo>
                  <a:pt x="5783717" y="77600"/>
                  <a:pt x="6925269" y="-27269"/>
                  <a:pt x="10780347" y="0"/>
                </a:cubicBezTo>
                <a:cubicBezTo>
                  <a:pt x="11446770" y="-86247"/>
                  <a:pt x="11930125" y="505344"/>
                  <a:pt x="11868630" y="1088283"/>
                </a:cubicBezTo>
                <a:cubicBezTo>
                  <a:pt x="11977630" y="2436843"/>
                  <a:pt x="11790421" y="4826700"/>
                  <a:pt x="11868630" y="5441282"/>
                </a:cubicBezTo>
                <a:cubicBezTo>
                  <a:pt x="11797083" y="6014336"/>
                  <a:pt x="11284100" y="6572472"/>
                  <a:pt x="10780347" y="6529565"/>
                </a:cubicBezTo>
                <a:cubicBezTo>
                  <a:pt x="8376932" y="6578742"/>
                  <a:pt x="4583615" y="6406863"/>
                  <a:pt x="1088283" y="6529565"/>
                </a:cubicBezTo>
                <a:cubicBezTo>
                  <a:pt x="474948" y="6623976"/>
                  <a:pt x="-47091" y="6082870"/>
                  <a:pt x="0" y="5441282"/>
                </a:cubicBezTo>
                <a:cubicBezTo>
                  <a:pt x="47022" y="4597184"/>
                  <a:pt x="104569" y="2155541"/>
                  <a:pt x="0" y="1088283"/>
                </a:cubicBezTo>
                <a:close/>
              </a:path>
              <a:path w="11868630" h="6529565" stroke="0" extrusionOk="0">
                <a:moveTo>
                  <a:pt x="0" y="1088283"/>
                </a:moveTo>
                <a:cubicBezTo>
                  <a:pt x="24239" y="484470"/>
                  <a:pt x="553689" y="-4434"/>
                  <a:pt x="1088283" y="0"/>
                </a:cubicBezTo>
                <a:cubicBezTo>
                  <a:pt x="3058497" y="-129276"/>
                  <a:pt x="8105171" y="-77778"/>
                  <a:pt x="10780347" y="0"/>
                </a:cubicBezTo>
                <a:cubicBezTo>
                  <a:pt x="11374683" y="-21380"/>
                  <a:pt x="11850025" y="594519"/>
                  <a:pt x="11868630" y="1088283"/>
                </a:cubicBezTo>
                <a:cubicBezTo>
                  <a:pt x="11950229" y="2908235"/>
                  <a:pt x="12022930" y="3536088"/>
                  <a:pt x="11868630" y="5441282"/>
                </a:cubicBezTo>
                <a:cubicBezTo>
                  <a:pt x="11918403" y="6147291"/>
                  <a:pt x="11329250" y="6547285"/>
                  <a:pt x="10780347" y="6529565"/>
                </a:cubicBezTo>
                <a:cubicBezTo>
                  <a:pt x="6571720" y="6573785"/>
                  <a:pt x="3070520" y="6500183"/>
                  <a:pt x="1088283" y="6529565"/>
                </a:cubicBezTo>
                <a:cubicBezTo>
                  <a:pt x="474565" y="6480860"/>
                  <a:pt x="-11060" y="6039768"/>
                  <a:pt x="0" y="5441282"/>
                </a:cubicBezTo>
                <a:cubicBezTo>
                  <a:pt x="-159954" y="4161506"/>
                  <a:pt x="22140" y="2271464"/>
                  <a:pt x="0" y="1088283"/>
                </a:cubicBezTo>
                <a:close/>
              </a:path>
            </a:pathLst>
          </a:custGeom>
          <a:solidFill>
            <a:schemeClr val="bg1"/>
          </a:solidFill>
          <a:ln w="76200">
            <a:solidFill>
              <a:srgbClr val="FF5D5D"/>
            </a:solidFill>
            <a:prstDash val="dash"/>
            <a:extLst>
              <a:ext uri="{C807C97D-BFC1-408E-A445-0C87EB9F89A2}">
                <ask:lineSketchStyleProps xmlns:ask="http://schemas.microsoft.com/office/drawing/2018/sketchyshapes" sd="2925326911">
                  <a:prstGeom prst="roundRect">
                    <a:avLst/>
                  </a:prstGeom>
                  <ask:type>
                    <ask:lineSketchCurved/>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Rectangle 1"/>
          <p:cNvSpPr/>
          <p:nvPr/>
        </p:nvSpPr>
        <p:spPr>
          <a:xfrm>
            <a:off x="558800" y="2064677"/>
            <a:ext cx="11323320" cy="3228576"/>
          </a:xfrm>
          <a:prstGeom prst="rect">
            <a:avLst/>
          </a:prstGeom>
        </p:spPr>
        <p:txBody>
          <a:bodyPr wrap="square">
            <a:spAutoFit/>
          </a:bodyPr>
          <a:lstStyle/>
          <a:p>
            <a:pPr lvl="0" algn="just">
              <a:lnSpc>
                <a:spcPct val="130000"/>
              </a:lnSpc>
            </a:pPr>
            <a:r>
              <a:rPr lang="en-US" sz="4000" b="1" dirty="0">
                <a:solidFill>
                  <a:srgbClr val="FF0000"/>
                </a:solidFill>
                <a:latin typeface="Calibri" panose="020F0502020204030204" pitchFamily="34" charset="0"/>
                <a:cs typeface="Calibri" panose="020F0502020204030204" pitchFamily="34" charset="0"/>
              </a:rPr>
              <a:t>   </a:t>
            </a:r>
            <a:r>
              <a:rPr lang="vi-VN" sz="4000" b="1" dirty="0">
                <a:solidFill>
                  <a:srgbClr val="FF0000"/>
                </a:solidFill>
                <a:latin typeface="Calibri" panose="020F0502020204030204" pitchFamily="34" charset="0"/>
                <a:cs typeface="Calibri" panose="020F0502020204030204" pitchFamily="34" charset="0"/>
              </a:rPr>
              <a:t>Thời gian nước chảy và chiều cao cột nước là hai đại lượng có mối liên hệ phụ thuộc: </a:t>
            </a:r>
            <a:r>
              <a:rPr lang="vi-VN" sz="4000" b="1" i="1" dirty="0">
                <a:solidFill>
                  <a:srgbClr val="FF0000"/>
                </a:solidFill>
                <a:latin typeface="Calibri" panose="020F0502020204030204" pitchFamily="34" charset="0"/>
                <a:cs typeface="Calibri" panose="020F0502020204030204" pitchFamily="34" charset="0"/>
              </a:rPr>
              <a:t>Khi thời gian gấp lên (giảm đi) bao nhiêu lần thì lượng nước chảy vào bể cũng gấp lên (giảm đi) bấy nhiêu lần.</a:t>
            </a:r>
            <a:endParaRPr lang="en-US" sz="4000" b="1" i="1" dirty="0">
              <a:solidFill>
                <a:srgbClr val="FF0000"/>
              </a:solidFill>
              <a:latin typeface="Calibri" panose="020F0502020204030204" pitchFamily="34" charset="0"/>
              <a:cs typeface="Calibri" panose="020F0502020204030204" pitchFamily="34" charset="0"/>
            </a:endParaRPr>
          </a:p>
        </p:txBody>
      </p:sp>
      <p:grpSp>
        <p:nvGrpSpPr>
          <p:cNvPr id="5" name="Group 4"/>
          <p:cNvGrpSpPr/>
          <p:nvPr/>
        </p:nvGrpSpPr>
        <p:grpSpPr>
          <a:xfrm>
            <a:off x="10890896" y="5331803"/>
            <a:ext cx="1273205" cy="1440089"/>
            <a:chOff x="10858500" y="5184343"/>
            <a:chExt cx="1305601" cy="1587549"/>
          </a:xfrm>
        </p:grpSpPr>
        <p:pic>
          <p:nvPicPr>
            <p:cNvPr id="23" name="Picture 22"/>
            <p:cNvPicPr>
              <a:picLocks noChangeAspect="1"/>
            </p:cNvPicPr>
            <p:nvPr/>
          </p:nvPicPr>
          <p:blipFill rotWithShape="1">
            <a:blip r:embed="rId5" cstate="print">
              <a:extLst>
                <a:ext uri="{28A0092B-C50C-407E-A947-70E740481C1C}">
                  <a14:useLocalDpi xmlns:a14="http://schemas.microsoft.com/office/drawing/2010/main" val="0"/>
                </a:ext>
              </a:extLst>
            </a:blip>
            <a:srcRect l="34111" t="17159" r="33670" b="29461"/>
            <a:stretch/>
          </p:blipFill>
          <p:spPr>
            <a:xfrm>
              <a:off x="10858500" y="5669694"/>
              <a:ext cx="1182695" cy="1102198"/>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0985362" y="5184343"/>
              <a:ext cx="530433" cy="713187"/>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48888" y="5366711"/>
              <a:ext cx="615213" cy="827177"/>
            </a:xfrm>
            <a:prstGeom prst="rect">
              <a:avLst/>
            </a:prstGeom>
          </p:spPr>
        </p:pic>
      </p:grpSp>
      <p:pic>
        <p:nvPicPr>
          <p:cNvPr id="26" name="correct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890896" y="-592976"/>
            <a:ext cx="487363" cy="487363"/>
          </a:xfrm>
          <a:prstGeom prst="rect">
            <a:avLst/>
          </a:prstGeom>
        </p:spPr>
      </p:pic>
      <p:pic>
        <p:nvPicPr>
          <p:cNvPr id="6" name="Picture 5">
            <a:extLst>
              <a:ext uri="{FF2B5EF4-FFF2-40B4-BE49-F238E27FC236}">
                <a16:creationId xmlns:a16="http://schemas.microsoft.com/office/drawing/2014/main" id="{98D2435E-17A3-D2BF-36E7-CC69831536DD}"/>
              </a:ext>
            </a:extLst>
          </p:cNvPr>
          <p:cNvPicPr>
            <a:picLocks noChangeAspect="1"/>
          </p:cNvPicPr>
          <p:nvPr/>
        </p:nvPicPr>
        <p:blipFill>
          <a:blip r:embed="rId8"/>
          <a:stretch>
            <a:fillRect/>
          </a:stretch>
        </p:blipFill>
        <p:spPr>
          <a:xfrm>
            <a:off x="524770" y="421547"/>
            <a:ext cx="11589500" cy="2133785"/>
          </a:xfrm>
          <a:prstGeom prst="rect">
            <a:avLst/>
          </a:prstGeom>
        </p:spPr>
      </p:pic>
    </p:spTree>
    <p:extLst>
      <p:ext uri="{BB962C8B-B14F-4D97-AF65-F5344CB8AC3E}">
        <p14:creationId xmlns:p14="http://schemas.microsoft.com/office/powerpoint/2010/main" val="237005237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37"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900" decel="100000" fill="hold"/>
                                        <p:tgtEl>
                                          <p:spTgt spid="5"/>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5" presetID="1" presetClass="mediacall" presetSubtype="0" fill="hold" nodeType="withEffect">
                                  <p:stCondLst>
                                    <p:cond delay="0"/>
                                  </p:stCondLst>
                                  <p:childTnLst>
                                    <p:cmd type="call" cmd="playFrom(0.0)">
                                      <p:cBhvr>
                                        <p:cTn id="16" dur="4576"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26"/>
                </p:tgtEl>
              </p:cMediaNode>
            </p:audio>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21A5E2-338E-A5D9-42AF-0E344ACC30DA}"/>
              </a:ext>
            </a:extLst>
          </p:cNvPr>
          <p:cNvPicPr>
            <a:picLocks noChangeAspect="1"/>
          </p:cNvPicPr>
          <p:nvPr/>
        </p:nvPicPr>
        <p:blipFill rotWithShape="1">
          <a:blip r:embed="rId2"/>
          <a:srcRect t="329" b="1"/>
          <a:stretch/>
        </p:blipFill>
        <p:spPr>
          <a:xfrm>
            <a:off x="0" y="0"/>
            <a:ext cx="12192000" cy="6857999"/>
          </a:xfrm>
          <a:prstGeom prst="rect">
            <a:avLst/>
          </a:prstGeom>
        </p:spPr>
      </p:pic>
      <p:pic>
        <p:nvPicPr>
          <p:cNvPr id="6" name="Graphic 5">
            <a:extLst>
              <a:ext uri="{FF2B5EF4-FFF2-40B4-BE49-F238E27FC236}">
                <a16:creationId xmlns:a16="http://schemas.microsoft.com/office/drawing/2014/main" id="{9B826CB8-3A8A-6EF0-E291-AAD6B5D579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059632" y="2069946"/>
            <a:ext cx="3135400" cy="4155111"/>
          </a:xfrm>
          <a:prstGeom prst="rect">
            <a:avLst/>
          </a:prstGeom>
          <a:effectLst>
            <a:outerShdw blurRad="76200" dir="13500000" sy="23000" kx="1200000" algn="br" rotWithShape="0">
              <a:prstClr val="black">
                <a:alpha val="20000"/>
              </a:prstClr>
            </a:outerShdw>
          </a:effectLst>
        </p:spPr>
      </p:pic>
      <p:pic>
        <p:nvPicPr>
          <p:cNvPr id="2" name="Picture 1">
            <a:extLst>
              <a:ext uri="{FF2B5EF4-FFF2-40B4-BE49-F238E27FC236}">
                <a16:creationId xmlns:a16="http://schemas.microsoft.com/office/drawing/2014/main" id="{CDE5E8BC-CDB5-F77A-1E16-7513890C2CE7}"/>
              </a:ext>
            </a:extLst>
          </p:cNvPr>
          <p:cNvPicPr>
            <a:picLocks noChangeAspect="1"/>
          </p:cNvPicPr>
          <p:nvPr/>
        </p:nvPicPr>
        <p:blipFill>
          <a:blip r:embed="rId5"/>
          <a:stretch>
            <a:fillRect/>
          </a:stretch>
        </p:blipFill>
        <p:spPr>
          <a:xfrm>
            <a:off x="4003912" y="2599851"/>
            <a:ext cx="3310415" cy="2145978"/>
          </a:xfrm>
          <a:prstGeom prst="rect">
            <a:avLst/>
          </a:prstGeom>
        </p:spPr>
      </p:pic>
    </p:spTree>
    <p:extLst>
      <p:ext uri="{BB962C8B-B14F-4D97-AF65-F5344CB8AC3E}">
        <p14:creationId xmlns:p14="http://schemas.microsoft.com/office/powerpoint/2010/main" val="172402769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r="1267"/>
          <a:stretch/>
        </p:blipFill>
        <p:spPr>
          <a:xfrm>
            <a:off x="0" y="0"/>
            <a:ext cx="12213771" cy="6873388"/>
          </a:xfrm>
          <a:prstGeom prst="rect">
            <a:avLst/>
          </a:prstGeom>
        </p:spPr>
      </p:pic>
      <p:sp>
        <p:nvSpPr>
          <p:cNvPr id="93" name="Hình chữ nhật: Góc Tròn 6">
            <a:extLst>
              <a:ext uri="{FF2B5EF4-FFF2-40B4-BE49-F238E27FC236}">
                <a16:creationId xmlns:a16="http://schemas.microsoft.com/office/drawing/2014/main" id="{5EDA13FA-52E6-BE1A-FEDF-A2A8F414FB17}"/>
              </a:ext>
            </a:extLst>
          </p:cNvPr>
          <p:cNvSpPr/>
          <p:nvPr/>
        </p:nvSpPr>
        <p:spPr>
          <a:xfrm>
            <a:off x="172569" y="207411"/>
            <a:ext cx="11868630" cy="6529565"/>
          </a:xfrm>
          <a:custGeom>
            <a:avLst/>
            <a:gdLst>
              <a:gd name="connsiteX0" fmla="*/ 0 w 11868630"/>
              <a:gd name="connsiteY0" fmla="*/ 1088283 h 6529565"/>
              <a:gd name="connsiteX1" fmla="*/ 1088283 w 11868630"/>
              <a:gd name="connsiteY1" fmla="*/ 0 h 6529565"/>
              <a:gd name="connsiteX2" fmla="*/ 10780347 w 11868630"/>
              <a:gd name="connsiteY2" fmla="*/ 0 h 6529565"/>
              <a:gd name="connsiteX3" fmla="*/ 11868630 w 11868630"/>
              <a:gd name="connsiteY3" fmla="*/ 1088283 h 6529565"/>
              <a:gd name="connsiteX4" fmla="*/ 11868630 w 11868630"/>
              <a:gd name="connsiteY4" fmla="*/ 5441282 h 6529565"/>
              <a:gd name="connsiteX5" fmla="*/ 10780347 w 11868630"/>
              <a:gd name="connsiteY5" fmla="*/ 6529565 h 6529565"/>
              <a:gd name="connsiteX6" fmla="*/ 1088283 w 11868630"/>
              <a:gd name="connsiteY6" fmla="*/ 6529565 h 6529565"/>
              <a:gd name="connsiteX7" fmla="*/ 0 w 11868630"/>
              <a:gd name="connsiteY7" fmla="*/ 5441282 h 6529565"/>
              <a:gd name="connsiteX8" fmla="*/ 0 w 11868630"/>
              <a:gd name="connsiteY8" fmla="*/ 1088283 h 652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8630" h="6529565" fill="none" extrusionOk="0">
                <a:moveTo>
                  <a:pt x="0" y="1088283"/>
                </a:moveTo>
                <a:cubicBezTo>
                  <a:pt x="-97911" y="493329"/>
                  <a:pt x="485731" y="8572"/>
                  <a:pt x="1088283" y="0"/>
                </a:cubicBezTo>
                <a:cubicBezTo>
                  <a:pt x="5783717" y="77600"/>
                  <a:pt x="6925269" y="-27269"/>
                  <a:pt x="10780347" y="0"/>
                </a:cubicBezTo>
                <a:cubicBezTo>
                  <a:pt x="11446770" y="-86247"/>
                  <a:pt x="11930125" y="505344"/>
                  <a:pt x="11868630" y="1088283"/>
                </a:cubicBezTo>
                <a:cubicBezTo>
                  <a:pt x="11977630" y="2436843"/>
                  <a:pt x="11790421" y="4826700"/>
                  <a:pt x="11868630" y="5441282"/>
                </a:cubicBezTo>
                <a:cubicBezTo>
                  <a:pt x="11797083" y="6014336"/>
                  <a:pt x="11284100" y="6572472"/>
                  <a:pt x="10780347" y="6529565"/>
                </a:cubicBezTo>
                <a:cubicBezTo>
                  <a:pt x="8376932" y="6578742"/>
                  <a:pt x="4583615" y="6406863"/>
                  <a:pt x="1088283" y="6529565"/>
                </a:cubicBezTo>
                <a:cubicBezTo>
                  <a:pt x="474948" y="6623976"/>
                  <a:pt x="-47091" y="6082870"/>
                  <a:pt x="0" y="5441282"/>
                </a:cubicBezTo>
                <a:cubicBezTo>
                  <a:pt x="47022" y="4597184"/>
                  <a:pt x="104569" y="2155541"/>
                  <a:pt x="0" y="1088283"/>
                </a:cubicBezTo>
                <a:close/>
              </a:path>
              <a:path w="11868630" h="6529565" stroke="0" extrusionOk="0">
                <a:moveTo>
                  <a:pt x="0" y="1088283"/>
                </a:moveTo>
                <a:cubicBezTo>
                  <a:pt x="24239" y="484470"/>
                  <a:pt x="553689" y="-4434"/>
                  <a:pt x="1088283" y="0"/>
                </a:cubicBezTo>
                <a:cubicBezTo>
                  <a:pt x="3058497" y="-129276"/>
                  <a:pt x="8105171" y="-77778"/>
                  <a:pt x="10780347" y="0"/>
                </a:cubicBezTo>
                <a:cubicBezTo>
                  <a:pt x="11374683" y="-21380"/>
                  <a:pt x="11850025" y="594519"/>
                  <a:pt x="11868630" y="1088283"/>
                </a:cubicBezTo>
                <a:cubicBezTo>
                  <a:pt x="11950229" y="2908235"/>
                  <a:pt x="12022930" y="3536088"/>
                  <a:pt x="11868630" y="5441282"/>
                </a:cubicBezTo>
                <a:cubicBezTo>
                  <a:pt x="11918403" y="6147291"/>
                  <a:pt x="11329250" y="6547285"/>
                  <a:pt x="10780347" y="6529565"/>
                </a:cubicBezTo>
                <a:cubicBezTo>
                  <a:pt x="6571720" y="6573785"/>
                  <a:pt x="3070520" y="6500183"/>
                  <a:pt x="1088283" y="6529565"/>
                </a:cubicBezTo>
                <a:cubicBezTo>
                  <a:pt x="474565" y="6480860"/>
                  <a:pt x="-11060" y="6039768"/>
                  <a:pt x="0" y="5441282"/>
                </a:cubicBezTo>
                <a:cubicBezTo>
                  <a:pt x="-159954" y="4161506"/>
                  <a:pt x="22140" y="2271464"/>
                  <a:pt x="0" y="1088283"/>
                </a:cubicBezTo>
                <a:close/>
              </a:path>
            </a:pathLst>
          </a:custGeom>
          <a:solidFill>
            <a:schemeClr val="bg1"/>
          </a:solidFill>
          <a:ln w="38100">
            <a:solidFill>
              <a:srgbClr val="FF5D5D"/>
            </a:solidFill>
            <a:prstDash val="dash"/>
            <a:extLst>
              <a:ext uri="{C807C97D-BFC1-408E-A445-0C87EB9F89A2}">
                <ask:lineSketchStyleProps xmlns:ask="http://schemas.microsoft.com/office/drawing/2018/sketchyshapes" sd="2925326911">
                  <a:prstGeom prst="roundRect">
                    <a:avLst/>
                  </a:prstGeom>
                  <ask:type>
                    <ask:lineSketchCurved/>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Nhóm 7">
            <a:extLst>
              <a:ext uri="{FF2B5EF4-FFF2-40B4-BE49-F238E27FC236}">
                <a16:creationId xmlns:a16="http://schemas.microsoft.com/office/drawing/2014/main" id="{9489627E-CB62-97BB-1803-93A21401105B}"/>
              </a:ext>
            </a:extLst>
          </p:cNvPr>
          <p:cNvGrpSpPr/>
          <p:nvPr/>
        </p:nvGrpSpPr>
        <p:grpSpPr>
          <a:xfrm>
            <a:off x="888734" y="311238"/>
            <a:ext cx="10459204" cy="769441"/>
            <a:chOff x="1169225" y="229167"/>
            <a:chExt cx="10459204" cy="769441"/>
          </a:xfrm>
        </p:grpSpPr>
        <p:sp>
          <p:nvSpPr>
            <p:cNvPr id="8" name="TextBox 16">
              <a:extLst>
                <a:ext uri="{FF2B5EF4-FFF2-40B4-BE49-F238E27FC236}">
                  <a16:creationId xmlns:a16="http://schemas.microsoft.com/office/drawing/2014/main" id="{26DA287F-80C3-BFDD-2792-4403BD97486B}"/>
                </a:ext>
              </a:extLst>
            </p:cNvPr>
            <p:cNvSpPr txBox="1"/>
            <p:nvPr/>
          </p:nvSpPr>
          <p:spPr>
            <a:xfrm>
              <a:off x="1976792" y="229167"/>
              <a:ext cx="9651637" cy="769441"/>
            </a:xfrm>
            <a:prstGeom prst="rect">
              <a:avLst/>
            </a:prstGeom>
            <a:noFill/>
          </p:spPr>
          <p:txBody>
            <a:bodyPr wrap="square" rtlCol="0">
              <a:spAutoFit/>
            </a:bodyPr>
            <a:lstStyle/>
            <a:p>
              <a:pPr algn="just"/>
              <a:r>
                <a:rPr lang="en-US" sz="4400" b="1" dirty="0">
                  <a:solidFill>
                    <a:srgbClr val="FF5757"/>
                  </a:solidFill>
                </a:rPr>
                <a:t>Quan </a:t>
              </a:r>
              <a:r>
                <a:rPr lang="en-US" sz="4400" b="1" dirty="0" err="1">
                  <a:solidFill>
                    <a:srgbClr val="FF5757"/>
                  </a:solidFill>
                </a:rPr>
                <a:t>sát</a:t>
              </a:r>
              <a:r>
                <a:rPr lang="en-US" sz="4400" b="1" dirty="0">
                  <a:solidFill>
                    <a:srgbClr val="FF5757"/>
                  </a:solidFill>
                </a:rPr>
                <a:t> </a:t>
              </a:r>
              <a:r>
                <a:rPr lang="en-US" sz="4400" b="1" dirty="0" err="1">
                  <a:solidFill>
                    <a:srgbClr val="FF5757"/>
                  </a:solidFill>
                </a:rPr>
                <a:t>bảng</a:t>
              </a:r>
              <a:r>
                <a:rPr lang="en-US" sz="4400" b="1" dirty="0">
                  <a:solidFill>
                    <a:srgbClr val="FF5757"/>
                  </a:solidFill>
                </a:rPr>
                <a:t> </a:t>
              </a:r>
              <a:r>
                <a:rPr lang="en-US" sz="4400" b="1" dirty="0" err="1">
                  <a:solidFill>
                    <a:srgbClr val="FF5757"/>
                  </a:solidFill>
                </a:rPr>
                <a:t>sau</a:t>
              </a:r>
              <a:endParaRPr lang="vi-VN" sz="4400" b="1" dirty="0">
                <a:solidFill>
                  <a:srgbClr val="FF5757"/>
                </a:solidFill>
              </a:endParaRPr>
            </a:p>
          </p:txBody>
        </p:sp>
        <p:sp>
          <p:nvSpPr>
            <p:cNvPr id="9" name="Oval 22">
              <a:extLst>
                <a:ext uri="{FF2B5EF4-FFF2-40B4-BE49-F238E27FC236}">
                  <a16:creationId xmlns:a16="http://schemas.microsoft.com/office/drawing/2014/main" id="{5719930A-368D-12B8-5BF6-1C17D7828032}"/>
                </a:ext>
              </a:extLst>
            </p:cNvPr>
            <p:cNvSpPr/>
            <p:nvPr/>
          </p:nvSpPr>
          <p:spPr>
            <a:xfrm>
              <a:off x="1169225" y="243763"/>
              <a:ext cx="704966" cy="701040"/>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200" dirty="0"/>
            </a:p>
          </p:txBody>
        </p:sp>
        <p:sp>
          <p:nvSpPr>
            <p:cNvPr id="10" name="TextBox 23">
              <a:extLst>
                <a:ext uri="{FF2B5EF4-FFF2-40B4-BE49-F238E27FC236}">
                  <a16:creationId xmlns:a16="http://schemas.microsoft.com/office/drawing/2014/main" id="{B830302B-6BEF-643E-92B0-D05212792BF4}"/>
                </a:ext>
              </a:extLst>
            </p:cNvPr>
            <p:cNvSpPr txBox="1"/>
            <p:nvPr/>
          </p:nvSpPr>
          <p:spPr>
            <a:xfrm>
              <a:off x="1290767" y="351502"/>
              <a:ext cx="556552" cy="646331"/>
            </a:xfrm>
            <a:prstGeom prst="rect">
              <a:avLst/>
            </a:prstGeom>
            <a:noFill/>
          </p:spPr>
          <p:txBody>
            <a:bodyPr wrap="square" rtlCol="0">
              <a:spAutoFit/>
            </a:bodyPr>
            <a:lstStyle/>
            <a:p>
              <a:r>
                <a:rPr lang="en-US" sz="3600" dirty="0">
                  <a:solidFill>
                    <a:schemeClr val="bg1"/>
                  </a:solidFill>
                  <a:latin typeface="UTM Cookies" panose="02040603050506020204" pitchFamily="18" charset="0"/>
                </a:rPr>
                <a:t>1</a:t>
              </a:r>
              <a:endParaRPr lang="vi-VN" sz="3600" dirty="0">
                <a:solidFill>
                  <a:schemeClr val="bg1"/>
                </a:solidFill>
              </a:endParaRPr>
            </a:p>
          </p:txBody>
        </p:sp>
      </p:grpSp>
      <p:pic>
        <p:nvPicPr>
          <p:cNvPr id="2" name="Picture 1">
            <a:extLst>
              <a:ext uri="{FF2B5EF4-FFF2-40B4-BE49-F238E27FC236}">
                <a16:creationId xmlns:a16="http://schemas.microsoft.com/office/drawing/2014/main" id="{E71315E3-0F92-D057-6A41-92310539E5AA}"/>
              </a:ext>
            </a:extLst>
          </p:cNvPr>
          <p:cNvPicPr>
            <a:picLocks noChangeAspect="1"/>
          </p:cNvPicPr>
          <p:nvPr/>
        </p:nvPicPr>
        <p:blipFill>
          <a:blip r:embed="rId3"/>
          <a:stretch>
            <a:fillRect/>
          </a:stretch>
        </p:blipFill>
        <p:spPr>
          <a:xfrm>
            <a:off x="2341244" y="1136332"/>
            <a:ext cx="8188823" cy="1474788"/>
          </a:xfrm>
          <a:prstGeom prst="rect">
            <a:avLst/>
          </a:prstGeom>
        </p:spPr>
      </p:pic>
      <p:sp>
        <p:nvSpPr>
          <p:cNvPr id="3" name="TextBox 2">
            <a:extLst>
              <a:ext uri="{FF2B5EF4-FFF2-40B4-BE49-F238E27FC236}">
                <a16:creationId xmlns:a16="http://schemas.microsoft.com/office/drawing/2014/main" id="{D4D4CB55-C3F1-61D0-EA35-44487F01ECB1}"/>
              </a:ext>
            </a:extLst>
          </p:cNvPr>
          <p:cNvSpPr txBox="1"/>
          <p:nvPr/>
        </p:nvSpPr>
        <p:spPr>
          <a:xfrm>
            <a:off x="579120" y="2826127"/>
            <a:ext cx="11358880" cy="3323987"/>
          </a:xfrm>
          <a:prstGeom prst="rect">
            <a:avLst/>
          </a:prstGeom>
          <a:noFill/>
        </p:spPr>
        <p:txBody>
          <a:bodyPr wrap="square" rtlCol="0">
            <a:spAutoFit/>
          </a:bodyPr>
          <a:lstStyle/>
          <a:p>
            <a:pPr algn="just"/>
            <a:r>
              <a:rPr lang="en-US" sz="3000" b="0" i="0" dirty="0">
                <a:solidFill>
                  <a:srgbClr val="000000"/>
                </a:solidFill>
                <a:effectLst/>
                <a:latin typeface="Cambria" panose="02040503050406030204" pitchFamily="18" charset="0"/>
                <a:ea typeface="Cambria" panose="02040503050406030204" pitchFamily="18" charset="0"/>
              </a:rPr>
              <a:t>a) Khi </a:t>
            </a:r>
            <a:r>
              <a:rPr lang="en-US" sz="3000" b="0" i="0" dirty="0" err="1">
                <a:solidFill>
                  <a:srgbClr val="000000"/>
                </a:solidFill>
                <a:effectLst/>
                <a:latin typeface="Cambria" panose="02040503050406030204" pitchFamily="18" charset="0"/>
                <a:ea typeface="Cambria" panose="02040503050406030204" pitchFamily="18" charset="0"/>
              </a:rPr>
              <a:t>số</a:t>
            </a:r>
            <a:r>
              <a:rPr lang="en-US" sz="3000" b="0" i="0" dirty="0">
                <a:solidFill>
                  <a:srgbClr val="000000"/>
                </a:solidFill>
                <a:effectLst/>
                <a:latin typeface="Cambria" panose="02040503050406030204" pitchFamily="18" charset="0"/>
                <a:ea typeface="Cambria" panose="02040503050406030204" pitchFamily="18" charset="0"/>
              </a:rPr>
              <a:t> can </a:t>
            </a:r>
            <a:r>
              <a:rPr lang="en-US" sz="3000" b="0" i="0" dirty="0" err="1">
                <a:solidFill>
                  <a:srgbClr val="000000"/>
                </a:solidFill>
                <a:effectLst/>
                <a:latin typeface="Cambria" panose="02040503050406030204" pitchFamily="18" charset="0"/>
                <a:ea typeface="Cambria" panose="02040503050406030204" pitchFamily="18" charset="0"/>
              </a:rPr>
              <a:t>mật</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ong</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tăng</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lên</a:t>
            </a:r>
            <a:r>
              <a:rPr lang="en-US" sz="3000" b="0" i="0" dirty="0">
                <a:solidFill>
                  <a:srgbClr val="000000"/>
                </a:solidFill>
                <a:effectLst/>
                <a:latin typeface="Cambria" panose="02040503050406030204" pitchFamily="18" charset="0"/>
                <a:ea typeface="Cambria" panose="02040503050406030204" pitchFamily="18" charset="0"/>
              </a:rPr>
              <a:t> 2 </a:t>
            </a:r>
            <a:r>
              <a:rPr lang="en-US" sz="3000" b="0" i="0" dirty="0" err="1">
                <a:solidFill>
                  <a:srgbClr val="000000"/>
                </a:solidFill>
                <a:effectLst/>
                <a:latin typeface="Cambria" panose="02040503050406030204" pitchFamily="18" charset="0"/>
                <a:ea typeface="Cambria" panose="02040503050406030204" pitchFamily="18" charset="0"/>
              </a:rPr>
              <a:t>lần</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thì</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số</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lít</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mật</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ong</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tăng</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lên</a:t>
            </a:r>
            <a:r>
              <a:rPr lang="en-US" sz="3000" b="0" i="0" dirty="0">
                <a:solidFill>
                  <a:srgbClr val="000000"/>
                </a:solidFill>
                <a:effectLst/>
                <a:latin typeface="Cambria" panose="02040503050406030204" pitchFamily="18" charset="0"/>
                <a:ea typeface="Cambria" panose="02040503050406030204" pitchFamily="18" charset="0"/>
              </a:rPr>
              <a:t> bao </a:t>
            </a:r>
            <a:r>
              <a:rPr lang="en-US" sz="3000" b="0" i="0" dirty="0" err="1">
                <a:solidFill>
                  <a:srgbClr val="000000"/>
                </a:solidFill>
                <a:effectLst/>
                <a:latin typeface="Cambria" panose="02040503050406030204" pitchFamily="18" charset="0"/>
                <a:ea typeface="Cambria" panose="02040503050406030204" pitchFamily="18" charset="0"/>
              </a:rPr>
              <a:t>nhiêu</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lần</a:t>
            </a:r>
            <a:r>
              <a:rPr lang="en-US" sz="3000" b="0" i="0" dirty="0">
                <a:solidFill>
                  <a:srgbClr val="000000"/>
                </a:solidFill>
                <a:effectLst/>
                <a:latin typeface="Cambria" panose="02040503050406030204" pitchFamily="18" charset="0"/>
                <a:ea typeface="Cambria" panose="02040503050406030204" pitchFamily="18" charset="0"/>
              </a:rPr>
              <a:t>?</a:t>
            </a:r>
          </a:p>
          <a:p>
            <a:pPr algn="just"/>
            <a:r>
              <a:rPr lang="en-US" sz="3000" b="0" i="0" dirty="0">
                <a:solidFill>
                  <a:srgbClr val="000000"/>
                </a:solidFill>
                <a:effectLst/>
                <a:latin typeface="Cambria" panose="02040503050406030204" pitchFamily="18" charset="0"/>
                <a:ea typeface="Cambria" panose="02040503050406030204" pitchFamily="18" charset="0"/>
              </a:rPr>
              <a:t>b) Khi </a:t>
            </a:r>
            <a:r>
              <a:rPr lang="en-US" sz="3000" b="0" i="0" dirty="0" err="1">
                <a:solidFill>
                  <a:srgbClr val="000000"/>
                </a:solidFill>
                <a:effectLst/>
                <a:latin typeface="Cambria" panose="02040503050406030204" pitchFamily="18" charset="0"/>
                <a:ea typeface="Cambria" panose="02040503050406030204" pitchFamily="18" charset="0"/>
              </a:rPr>
              <a:t>số</a:t>
            </a:r>
            <a:r>
              <a:rPr lang="en-US" sz="3000" b="0" i="0" dirty="0">
                <a:solidFill>
                  <a:srgbClr val="000000"/>
                </a:solidFill>
                <a:effectLst/>
                <a:latin typeface="Cambria" panose="02040503050406030204" pitchFamily="18" charset="0"/>
                <a:ea typeface="Cambria" panose="02040503050406030204" pitchFamily="18" charset="0"/>
              </a:rPr>
              <a:t> can </a:t>
            </a:r>
            <a:r>
              <a:rPr lang="en-US" sz="3000" b="0" i="0" dirty="0" err="1">
                <a:solidFill>
                  <a:srgbClr val="000000"/>
                </a:solidFill>
                <a:effectLst/>
                <a:latin typeface="Cambria" panose="02040503050406030204" pitchFamily="18" charset="0"/>
                <a:ea typeface="Cambria" panose="02040503050406030204" pitchFamily="18" charset="0"/>
              </a:rPr>
              <a:t>mật</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ong</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tăng</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lên</a:t>
            </a:r>
            <a:r>
              <a:rPr lang="en-US" sz="3000" b="0" i="0" dirty="0">
                <a:solidFill>
                  <a:srgbClr val="000000"/>
                </a:solidFill>
                <a:effectLst/>
                <a:latin typeface="Cambria" panose="02040503050406030204" pitchFamily="18" charset="0"/>
                <a:ea typeface="Cambria" panose="02040503050406030204" pitchFamily="18" charset="0"/>
              </a:rPr>
              <a:t> 4 </a:t>
            </a:r>
            <a:r>
              <a:rPr lang="en-US" sz="3000" b="0" i="0" dirty="0" err="1">
                <a:solidFill>
                  <a:srgbClr val="000000"/>
                </a:solidFill>
                <a:effectLst/>
                <a:latin typeface="Cambria" panose="02040503050406030204" pitchFamily="18" charset="0"/>
                <a:ea typeface="Cambria" panose="02040503050406030204" pitchFamily="18" charset="0"/>
              </a:rPr>
              <a:t>lần</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thì</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số</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lít</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mật</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ong</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tăng</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lên</a:t>
            </a:r>
            <a:r>
              <a:rPr lang="en-US" sz="3000" b="0" i="0" dirty="0">
                <a:solidFill>
                  <a:srgbClr val="000000"/>
                </a:solidFill>
                <a:effectLst/>
                <a:latin typeface="Cambria" panose="02040503050406030204" pitchFamily="18" charset="0"/>
                <a:ea typeface="Cambria" panose="02040503050406030204" pitchFamily="18" charset="0"/>
              </a:rPr>
              <a:t> bao </a:t>
            </a:r>
            <a:r>
              <a:rPr lang="en-US" sz="3000" b="0" i="0" dirty="0" err="1">
                <a:solidFill>
                  <a:srgbClr val="000000"/>
                </a:solidFill>
                <a:effectLst/>
                <a:latin typeface="Cambria" panose="02040503050406030204" pitchFamily="18" charset="0"/>
                <a:ea typeface="Cambria" panose="02040503050406030204" pitchFamily="18" charset="0"/>
              </a:rPr>
              <a:t>nhiêu</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lần</a:t>
            </a:r>
            <a:r>
              <a:rPr lang="en-US" sz="3000" b="0" i="0" dirty="0">
                <a:solidFill>
                  <a:srgbClr val="000000"/>
                </a:solidFill>
                <a:effectLst/>
                <a:latin typeface="Cambria" panose="02040503050406030204" pitchFamily="18" charset="0"/>
                <a:ea typeface="Cambria" panose="02040503050406030204" pitchFamily="18" charset="0"/>
              </a:rPr>
              <a:t>?</a:t>
            </a:r>
          </a:p>
          <a:p>
            <a:pPr algn="just"/>
            <a:r>
              <a:rPr lang="en-US" sz="3000" b="0" i="0" dirty="0">
                <a:solidFill>
                  <a:srgbClr val="000000"/>
                </a:solidFill>
                <a:effectLst/>
                <a:latin typeface="Cambria" panose="02040503050406030204" pitchFamily="18" charset="0"/>
                <a:ea typeface="Cambria" panose="02040503050406030204" pitchFamily="18" charset="0"/>
              </a:rPr>
              <a:t>c) Khi </a:t>
            </a:r>
            <a:r>
              <a:rPr lang="en-US" sz="3000" b="0" i="0" dirty="0" err="1">
                <a:solidFill>
                  <a:srgbClr val="000000"/>
                </a:solidFill>
                <a:effectLst/>
                <a:latin typeface="Cambria" panose="02040503050406030204" pitchFamily="18" charset="0"/>
                <a:ea typeface="Cambria" panose="02040503050406030204" pitchFamily="18" charset="0"/>
              </a:rPr>
              <a:t>số</a:t>
            </a:r>
            <a:r>
              <a:rPr lang="en-US" sz="3000" b="0" i="0" dirty="0">
                <a:solidFill>
                  <a:srgbClr val="000000"/>
                </a:solidFill>
                <a:effectLst/>
                <a:latin typeface="Cambria" panose="02040503050406030204" pitchFamily="18" charset="0"/>
                <a:ea typeface="Cambria" panose="02040503050406030204" pitchFamily="18" charset="0"/>
              </a:rPr>
              <a:t> can </a:t>
            </a:r>
            <a:r>
              <a:rPr lang="en-US" sz="3000" b="0" i="0" dirty="0" err="1">
                <a:solidFill>
                  <a:srgbClr val="000000"/>
                </a:solidFill>
                <a:effectLst/>
                <a:latin typeface="Cambria" panose="02040503050406030204" pitchFamily="18" charset="0"/>
                <a:ea typeface="Cambria" panose="02040503050406030204" pitchFamily="18" charset="0"/>
              </a:rPr>
              <a:t>mật</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ong</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giảm</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đi</a:t>
            </a:r>
            <a:r>
              <a:rPr lang="en-US" sz="3000" b="0" i="0" dirty="0">
                <a:solidFill>
                  <a:srgbClr val="000000"/>
                </a:solidFill>
                <a:effectLst/>
                <a:latin typeface="Cambria" panose="02040503050406030204" pitchFamily="18" charset="0"/>
                <a:ea typeface="Cambria" panose="02040503050406030204" pitchFamily="18" charset="0"/>
              </a:rPr>
              <a:t> 2 </a:t>
            </a:r>
            <a:r>
              <a:rPr lang="en-US" sz="3000" b="0" i="0" dirty="0" err="1">
                <a:solidFill>
                  <a:srgbClr val="000000"/>
                </a:solidFill>
                <a:effectLst/>
                <a:latin typeface="Cambria" panose="02040503050406030204" pitchFamily="18" charset="0"/>
                <a:ea typeface="Cambria" panose="02040503050406030204" pitchFamily="18" charset="0"/>
              </a:rPr>
              <a:t>lần</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thì</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số</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lít</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mật</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ong</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giảm</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đi</a:t>
            </a:r>
            <a:r>
              <a:rPr lang="en-US" sz="3000" b="0" i="0" dirty="0">
                <a:solidFill>
                  <a:srgbClr val="000000"/>
                </a:solidFill>
                <a:effectLst/>
                <a:latin typeface="Cambria" panose="02040503050406030204" pitchFamily="18" charset="0"/>
                <a:ea typeface="Cambria" panose="02040503050406030204" pitchFamily="18" charset="0"/>
              </a:rPr>
              <a:t> bao </a:t>
            </a:r>
            <a:r>
              <a:rPr lang="en-US" sz="3000" b="0" i="0" dirty="0" err="1">
                <a:solidFill>
                  <a:srgbClr val="000000"/>
                </a:solidFill>
                <a:effectLst/>
                <a:latin typeface="Cambria" panose="02040503050406030204" pitchFamily="18" charset="0"/>
                <a:ea typeface="Cambria" panose="02040503050406030204" pitchFamily="18" charset="0"/>
              </a:rPr>
              <a:t>nhiêu</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lần</a:t>
            </a:r>
            <a:r>
              <a:rPr lang="en-US" sz="3000" b="0" i="0" dirty="0">
                <a:solidFill>
                  <a:srgbClr val="000000"/>
                </a:solidFill>
                <a:effectLst/>
                <a:latin typeface="Cambria" panose="02040503050406030204" pitchFamily="18" charset="0"/>
                <a:ea typeface="Cambria" panose="02040503050406030204" pitchFamily="18" charset="0"/>
              </a:rPr>
              <a:t>?</a:t>
            </a:r>
          </a:p>
          <a:p>
            <a:pPr algn="just"/>
            <a:r>
              <a:rPr lang="en-US" sz="3000" b="0" i="0" dirty="0">
                <a:solidFill>
                  <a:srgbClr val="000000"/>
                </a:solidFill>
                <a:effectLst/>
                <a:latin typeface="Cambria" panose="02040503050406030204" pitchFamily="18" charset="0"/>
                <a:ea typeface="Cambria" panose="02040503050406030204" pitchFamily="18" charset="0"/>
              </a:rPr>
              <a:t>d) </a:t>
            </a:r>
            <a:r>
              <a:rPr lang="en-US" sz="3000" b="0" i="0" dirty="0" err="1">
                <a:solidFill>
                  <a:srgbClr val="000000"/>
                </a:solidFill>
                <a:effectLst/>
                <a:latin typeface="Cambria" panose="02040503050406030204" pitchFamily="18" charset="0"/>
                <a:ea typeface="Cambria" panose="02040503050406030204" pitchFamily="18" charset="0"/>
              </a:rPr>
              <a:t>Nhận</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xét</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quan</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hệ</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phụ</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thuộc</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giữa</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số</a:t>
            </a:r>
            <a:r>
              <a:rPr lang="en-US" sz="3000" b="0" i="0" dirty="0">
                <a:solidFill>
                  <a:srgbClr val="000000"/>
                </a:solidFill>
                <a:effectLst/>
                <a:latin typeface="Cambria" panose="02040503050406030204" pitchFamily="18" charset="0"/>
                <a:ea typeface="Cambria" panose="02040503050406030204" pitchFamily="18" charset="0"/>
              </a:rPr>
              <a:t> can </a:t>
            </a:r>
            <a:r>
              <a:rPr lang="en-US" sz="3000" b="0" i="0" dirty="0" err="1">
                <a:solidFill>
                  <a:srgbClr val="000000"/>
                </a:solidFill>
                <a:effectLst/>
                <a:latin typeface="Cambria" panose="02040503050406030204" pitchFamily="18" charset="0"/>
                <a:ea typeface="Cambria" panose="02040503050406030204" pitchFamily="18" charset="0"/>
              </a:rPr>
              <a:t>mật</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ong</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và</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số</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lít</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mật</a:t>
            </a:r>
            <a:r>
              <a:rPr lang="en-US" sz="3000" b="0" i="0" dirty="0">
                <a:solidFill>
                  <a:srgbClr val="000000"/>
                </a:solidFill>
                <a:effectLst/>
                <a:latin typeface="Cambria" panose="02040503050406030204" pitchFamily="18" charset="0"/>
                <a:ea typeface="Cambria" panose="02040503050406030204" pitchFamily="18" charset="0"/>
              </a:rPr>
              <a:t> </a:t>
            </a:r>
            <a:r>
              <a:rPr lang="en-US" sz="3000" b="0" i="0" dirty="0" err="1">
                <a:solidFill>
                  <a:srgbClr val="000000"/>
                </a:solidFill>
                <a:effectLst/>
                <a:latin typeface="Cambria" panose="02040503050406030204" pitchFamily="18" charset="0"/>
                <a:ea typeface="Cambria" panose="02040503050406030204" pitchFamily="18" charset="0"/>
              </a:rPr>
              <a:t>ong</a:t>
            </a:r>
            <a:r>
              <a:rPr lang="en-US" sz="3000" b="0" i="0" dirty="0">
                <a:solidFill>
                  <a:srgbClr val="000000"/>
                </a:solidFill>
                <a:effectLst/>
                <a:latin typeface="Cambria" panose="02040503050406030204" pitchFamily="18" charset="0"/>
                <a:ea typeface="Cambria" panose="02040503050406030204" pitchFamily="18" charset="0"/>
              </a:rPr>
              <a:t>.</a:t>
            </a:r>
          </a:p>
        </p:txBody>
      </p:sp>
    </p:spTree>
    <p:extLst>
      <p:ext uri="{BB962C8B-B14F-4D97-AF65-F5344CB8AC3E}">
        <p14:creationId xmlns:p14="http://schemas.microsoft.com/office/powerpoint/2010/main" val="330212846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r="1267"/>
          <a:stretch/>
        </p:blipFill>
        <p:spPr>
          <a:xfrm>
            <a:off x="0" y="0"/>
            <a:ext cx="12213771" cy="6873388"/>
          </a:xfrm>
          <a:prstGeom prst="rect">
            <a:avLst/>
          </a:prstGeom>
        </p:spPr>
      </p:pic>
      <p:sp>
        <p:nvSpPr>
          <p:cNvPr id="93" name="Hình chữ nhật: Góc Tròn 6">
            <a:extLst>
              <a:ext uri="{FF2B5EF4-FFF2-40B4-BE49-F238E27FC236}">
                <a16:creationId xmlns:a16="http://schemas.microsoft.com/office/drawing/2014/main" id="{5EDA13FA-52E6-BE1A-FEDF-A2A8F414FB17}"/>
              </a:ext>
            </a:extLst>
          </p:cNvPr>
          <p:cNvSpPr/>
          <p:nvPr/>
        </p:nvSpPr>
        <p:spPr>
          <a:xfrm>
            <a:off x="172569" y="207411"/>
            <a:ext cx="11868630" cy="6529565"/>
          </a:xfrm>
          <a:custGeom>
            <a:avLst/>
            <a:gdLst>
              <a:gd name="connsiteX0" fmla="*/ 0 w 11868630"/>
              <a:gd name="connsiteY0" fmla="*/ 1088283 h 6529565"/>
              <a:gd name="connsiteX1" fmla="*/ 1088283 w 11868630"/>
              <a:gd name="connsiteY1" fmla="*/ 0 h 6529565"/>
              <a:gd name="connsiteX2" fmla="*/ 10780347 w 11868630"/>
              <a:gd name="connsiteY2" fmla="*/ 0 h 6529565"/>
              <a:gd name="connsiteX3" fmla="*/ 11868630 w 11868630"/>
              <a:gd name="connsiteY3" fmla="*/ 1088283 h 6529565"/>
              <a:gd name="connsiteX4" fmla="*/ 11868630 w 11868630"/>
              <a:gd name="connsiteY4" fmla="*/ 5441282 h 6529565"/>
              <a:gd name="connsiteX5" fmla="*/ 10780347 w 11868630"/>
              <a:gd name="connsiteY5" fmla="*/ 6529565 h 6529565"/>
              <a:gd name="connsiteX6" fmla="*/ 1088283 w 11868630"/>
              <a:gd name="connsiteY6" fmla="*/ 6529565 h 6529565"/>
              <a:gd name="connsiteX7" fmla="*/ 0 w 11868630"/>
              <a:gd name="connsiteY7" fmla="*/ 5441282 h 6529565"/>
              <a:gd name="connsiteX8" fmla="*/ 0 w 11868630"/>
              <a:gd name="connsiteY8" fmla="*/ 1088283 h 652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8630" h="6529565" fill="none" extrusionOk="0">
                <a:moveTo>
                  <a:pt x="0" y="1088283"/>
                </a:moveTo>
                <a:cubicBezTo>
                  <a:pt x="-97911" y="493329"/>
                  <a:pt x="485731" y="8572"/>
                  <a:pt x="1088283" y="0"/>
                </a:cubicBezTo>
                <a:cubicBezTo>
                  <a:pt x="5783717" y="77600"/>
                  <a:pt x="6925269" y="-27269"/>
                  <a:pt x="10780347" y="0"/>
                </a:cubicBezTo>
                <a:cubicBezTo>
                  <a:pt x="11446770" y="-86247"/>
                  <a:pt x="11930125" y="505344"/>
                  <a:pt x="11868630" y="1088283"/>
                </a:cubicBezTo>
                <a:cubicBezTo>
                  <a:pt x="11977630" y="2436843"/>
                  <a:pt x="11790421" y="4826700"/>
                  <a:pt x="11868630" y="5441282"/>
                </a:cubicBezTo>
                <a:cubicBezTo>
                  <a:pt x="11797083" y="6014336"/>
                  <a:pt x="11284100" y="6572472"/>
                  <a:pt x="10780347" y="6529565"/>
                </a:cubicBezTo>
                <a:cubicBezTo>
                  <a:pt x="8376932" y="6578742"/>
                  <a:pt x="4583615" y="6406863"/>
                  <a:pt x="1088283" y="6529565"/>
                </a:cubicBezTo>
                <a:cubicBezTo>
                  <a:pt x="474948" y="6623976"/>
                  <a:pt x="-47091" y="6082870"/>
                  <a:pt x="0" y="5441282"/>
                </a:cubicBezTo>
                <a:cubicBezTo>
                  <a:pt x="47022" y="4597184"/>
                  <a:pt x="104569" y="2155541"/>
                  <a:pt x="0" y="1088283"/>
                </a:cubicBezTo>
                <a:close/>
              </a:path>
              <a:path w="11868630" h="6529565" stroke="0" extrusionOk="0">
                <a:moveTo>
                  <a:pt x="0" y="1088283"/>
                </a:moveTo>
                <a:cubicBezTo>
                  <a:pt x="24239" y="484470"/>
                  <a:pt x="553689" y="-4434"/>
                  <a:pt x="1088283" y="0"/>
                </a:cubicBezTo>
                <a:cubicBezTo>
                  <a:pt x="3058497" y="-129276"/>
                  <a:pt x="8105171" y="-77778"/>
                  <a:pt x="10780347" y="0"/>
                </a:cubicBezTo>
                <a:cubicBezTo>
                  <a:pt x="11374683" y="-21380"/>
                  <a:pt x="11850025" y="594519"/>
                  <a:pt x="11868630" y="1088283"/>
                </a:cubicBezTo>
                <a:cubicBezTo>
                  <a:pt x="11950229" y="2908235"/>
                  <a:pt x="12022930" y="3536088"/>
                  <a:pt x="11868630" y="5441282"/>
                </a:cubicBezTo>
                <a:cubicBezTo>
                  <a:pt x="11918403" y="6147291"/>
                  <a:pt x="11329250" y="6547285"/>
                  <a:pt x="10780347" y="6529565"/>
                </a:cubicBezTo>
                <a:cubicBezTo>
                  <a:pt x="6571720" y="6573785"/>
                  <a:pt x="3070520" y="6500183"/>
                  <a:pt x="1088283" y="6529565"/>
                </a:cubicBezTo>
                <a:cubicBezTo>
                  <a:pt x="474565" y="6480860"/>
                  <a:pt x="-11060" y="6039768"/>
                  <a:pt x="0" y="5441282"/>
                </a:cubicBezTo>
                <a:cubicBezTo>
                  <a:pt x="-159954" y="4161506"/>
                  <a:pt x="22140" y="2271464"/>
                  <a:pt x="0" y="1088283"/>
                </a:cubicBezTo>
                <a:close/>
              </a:path>
            </a:pathLst>
          </a:custGeom>
          <a:solidFill>
            <a:schemeClr val="bg1"/>
          </a:solidFill>
          <a:ln w="38100">
            <a:solidFill>
              <a:srgbClr val="FF5D5D"/>
            </a:solidFill>
            <a:prstDash val="dash"/>
            <a:extLst>
              <a:ext uri="{C807C97D-BFC1-408E-A445-0C87EB9F89A2}">
                <ask:lineSketchStyleProps xmlns:ask="http://schemas.microsoft.com/office/drawing/2018/sketchyshapes" sd="2925326911">
                  <a:prstGeom prst="roundRect">
                    <a:avLst/>
                  </a:prstGeom>
                  <ask:type>
                    <ask:lineSketchCurved/>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 name="Nhóm 7">
            <a:extLst>
              <a:ext uri="{FF2B5EF4-FFF2-40B4-BE49-F238E27FC236}">
                <a16:creationId xmlns:a16="http://schemas.microsoft.com/office/drawing/2014/main" id="{9489627E-CB62-97BB-1803-93A21401105B}"/>
              </a:ext>
            </a:extLst>
          </p:cNvPr>
          <p:cNvGrpSpPr/>
          <p:nvPr/>
        </p:nvGrpSpPr>
        <p:grpSpPr>
          <a:xfrm>
            <a:off x="888734" y="311238"/>
            <a:ext cx="10459204" cy="769441"/>
            <a:chOff x="1169225" y="229167"/>
            <a:chExt cx="10459204" cy="769441"/>
          </a:xfrm>
        </p:grpSpPr>
        <p:sp>
          <p:nvSpPr>
            <p:cNvPr id="8" name="TextBox 16">
              <a:extLst>
                <a:ext uri="{FF2B5EF4-FFF2-40B4-BE49-F238E27FC236}">
                  <a16:creationId xmlns:a16="http://schemas.microsoft.com/office/drawing/2014/main" id="{26DA287F-80C3-BFDD-2792-4403BD97486B}"/>
                </a:ext>
              </a:extLst>
            </p:cNvPr>
            <p:cNvSpPr txBox="1"/>
            <p:nvPr/>
          </p:nvSpPr>
          <p:spPr>
            <a:xfrm>
              <a:off x="1976792" y="229167"/>
              <a:ext cx="9651637"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5757"/>
                  </a:solidFill>
                  <a:effectLst/>
                  <a:uLnTx/>
                  <a:uFillTx/>
                  <a:latin typeface="Calibri" panose="020F0502020204030204"/>
                  <a:ea typeface="+mn-ea"/>
                  <a:cs typeface="+mn-cs"/>
                </a:rPr>
                <a:t>Quan </a:t>
              </a:r>
              <a:r>
                <a:rPr kumimoji="0" lang="en-US" sz="4400" b="1" i="0" u="none" strike="noStrike" kern="1200" cap="none" spc="0" normalizeH="0" baseline="0" noProof="0" dirty="0" err="1">
                  <a:ln>
                    <a:noFill/>
                  </a:ln>
                  <a:solidFill>
                    <a:srgbClr val="FF5757"/>
                  </a:solidFill>
                  <a:effectLst/>
                  <a:uLnTx/>
                  <a:uFillTx/>
                  <a:latin typeface="Calibri" panose="020F0502020204030204"/>
                  <a:ea typeface="+mn-ea"/>
                  <a:cs typeface="+mn-cs"/>
                </a:rPr>
                <a:t>sát</a:t>
              </a:r>
              <a:r>
                <a:rPr kumimoji="0" lang="en-US" sz="4400" b="1" i="0" u="none" strike="noStrike" kern="1200" cap="none" spc="0" normalizeH="0" baseline="0" noProof="0" dirty="0">
                  <a:ln>
                    <a:noFill/>
                  </a:ln>
                  <a:solidFill>
                    <a:srgbClr val="FF5757"/>
                  </a:solidFill>
                  <a:effectLst/>
                  <a:uLnTx/>
                  <a:uFillTx/>
                  <a:latin typeface="Calibri" panose="020F0502020204030204"/>
                  <a:ea typeface="+mn-ea"/>
                  <a:cs typeface="+mn-cs"/>
                </a:rPr>
                <a:t> </a:t>
              </a:r>
              <a:r>
                <a:rPr kumimoji="0" lang="en-US" sz="4400" b="1" i="0" u="none" strike="noStrike" kern="1200" cap="none" spc="0" normalizeH="0" baseline="0" noProof="0" dirty="0" err="1">
                  <a:ln>
                    <a:noFill/>
                  </a:ln>
                  <a:solidFill>
                    <a:srgbClr val="FF5757"/>
                  </a:solidFill>
                  <a:effectLst/>
                  <a:uLnTx/>
                  <a:uFillTx/>
                  <a:latin typeface="Calibri" panose="020F0502020204030204"/>
                  <a:ea typeface="+mn-ea"/>
                  <a:cs typeface="+mn-cs"/>
                </a:rPr>
                <a:t>bảng</a:t>
              </a:r>
              <a:r>
                <a:rPr kumimoji="0" lang="en-US" sz="4400" b="1" i="0" u="none" strike="noStrike" kern="1200" cap="none" spc="0" normalizeH="0" baseline="0" noProof="0" dirty="0">
                  <a:ln>
                    <a:noFill/>
                  </a:ln>
                  <a:solidFill>
                    <a:srgbClr val="FF5757"/>
                  </a:solidFill>
                  <a:effectLst/>
                  <a:uLnTx/>
                  <a:uFillTx/>
                  <a:latin typeface="Calibri" panose="020F0502020204030204"/>
                  <a:ea typeface="+mn-ea"/>
                  <a:cs typeface="+mn-cs"/>
                </a:rPr>
                <a:t> </a:t>
              </a:r>
              <a:r>
                <a:rPr kumimoji="0" lang="en-US" sz="4400" b="1" i="0" u="none" strike="noStrike" kern="1200" cap="none" spc="0" normalizeH="0" baseline="0" noProof="0" dirty="0" err="1">
                  <a:ln>
                    <a:noFill/>
                  </a:ln>
                  <a:solidFill>
                    <a:srgbClr val="FF5757"/>
                  </a:solidFill>
                  <a:effectLst/>
                  <a:uLnTx/>
                  <a:uFillTx/>
                  <a:latin typeface="Calibri" panose="020F0502020204030204"/>
                  <a:ea typeface="+mn-ea"/>
                  <a:cs typeface="+mn-cs"/>
                </a:rPr>
                <a:t>sau</a:t>
              </a:r>
              <a:endParaRPr kumimoji="0" lang="vi-VN" sz="4400" b="1" i="0" u="none" strike="noStrike" kern="1200" cap="none" spc="0" normalizeH="0" baseline="0" noProof="0" dirty="0">
                <a:ln>
                  <a:noFill/>
                </a:ln>
                <a:solidFill>
                  <a:srgbClr val="FF5757"/>
                </a:solidFill>
                <a:effectLst/>
                <a:uLnTx/>
                <a:uFillTx/>
                <a:latin typeface="Arial" panose="020B0604020202020204" pitchFamily="34" charset="0"/>
                <a:ea typeface="+mn-ea"/>
                <a:cs typeface="+mn-cs"/>
              </a:endParaRPr>
            </a:p>
          </p:txBody>
        </p:sp>
        <p:sp>
          <p:nvSpPr>
            <p:cNvPr id="9" name="Oval 22">
              <a:extLst>
                <a:ext uri="{FF2B5EF4-FFF2-40B4-BE49-F238E27FC236}">
                  <a16:creationId xmlns:a16="http://schemas.microsoft.com/office/drawing/2014/main" id="{5719930A-368D-12B8-5BF6-1C17D7828032}"/>
                </a:ext>
              </a:extLst>
            </p:cNvPr>
            <p:cNvSpPr/>
            <p:nvPr/>
          </p:nvSpPr>
          <p:spPr>
            <a:xfrm>
              <a:off x="1169225" y="243763"/>
              <a:ext cx="704966" cy="701040"/>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2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0" name="TextBox 23">
              <a:extLst>
                <a:ext uri="{FF2B5EF4-FFF2-40B4-BE49-F238E27FC236}">
                  <a16:creationId xmlns:a16="http://schemas.microsoft.com/office/drawing/2014/main" id="{B830302B-6BEF-643E-92B0-D05212792BF4}"/>
                </a:ext>
              </a:extLst>
            </p:cNvPr>
            <p:cNvSpPr txBox="1"/>
            <p:nvPr/>
          </p:nvSpPr>
          <p:spPr>
            <a:xfrm>
              <a:off x="1290767" y="351502"/>
              <a:ext cx="55655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UTM Cookies" panose="02040603050506020204" pitchFamily="18" charset="0"/>
                  <a:ea typeface="+mn-ea"/>
                  <a:cs typeface="+mn-cs"/>
                </a:rPr>
                <a:t>1</a:t>
              </a:r>
              <a:endParaRPr kumimoji="0" lang="vi-VN" sz="36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grpSp>
      <p:pic>
        <p:nvPicPr>
          <p:cNvPr id="2" name="Picture 1">
            <a:extLst>
              <a:ext uri="{FF2B5EF4-FFF2-40B4-BE49-F238E27FC236}">
                <a16:creationId xmlns:a16="http://schemas.microsoft.com/office/drawing/2014/main" id="{E71315E3-0F92-D057-6A41-92310539E5AA}"/>
              </a:ext>
            </a:extLst>
          </p:cNvPr>
          <p:cNvPicPr>
            <a:picLocks noChangeAspect="1"/>
          </p:cNvPicPr>
          <p:nvPr/>
        </p:nvPicPr>
        <p:blipFill>
          <a:blip r:embed="rId3"/>
          <a:stretch>
            <a:fillRect/>
          </a:stretch>
        </p:blipFill>
        <p:spPr>
          <a:xfrm>
            <a:off x="2341244" y="1136332"/>
            <a:ext cx="8188823" cy="1474788"/>
          </a:xfrm>
          <a:prstGeom prst="rect">
            <a:avLst/>
          </a:prstGeom>
        </p:spPr>
      </p:pic>
      <p:sp>
        <p:nvSpPr>
          <p:cNvPr id="3" name="TextBox 2">
            <a:extLst>
              <a:ext uri="{FF2B5EF4-FFF2-40B4-BE49-F238E27FC236}">
                <a16:creationId xmlns:a16="http://schemas.microsoft.com/office/drawing/2014/main" id="{D4D4CB55-C3F1-61D0-EA35-44487F01ECB1}"/>
              </a:ext>
            </a:extLst>
          </p:cNvPr>
          <p:cNvSpPr txBox="1"/>
          <p:nvPr/>
        </p:nvSpPr>
        <p:spPr>
          <a:xfrm>
            <a:off x="579120" y="2826127"/>
            <a:ext cx="11358880" cy="101566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 Khi </a:t>
            </a:r>
            <a:r>
              <a:rPr kumimoji="0" lang="en-US" sz="3000" b="0" i="0" u="none" strike="noStrike" kern="120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mn-cs"/>
              </a:rPr>
              <a:t>số</a:t>
            </a:r>
            <a:r>
              <a:rPr kumimoji="0" lang="en-US" sz="3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can </a:t>
            </a:r>
            <a:r>
              <a:rPr kumimoji="0" lang="en-US" sz="3000" b="0" i="0" u="none" strike="noStrike" kern="120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mn-cs"/>
              </a:rPr>
              <a:t>mật</a:t>
            </a:r>
            <a:r>
              <a:rPr kumimoji="0" lang="en-US" sz="3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3000" b="0" i="0" u="none" strike="noStrike" kern="120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mn-cs"/>
              </a:rPr>
              <a:t>ong</a:t>
            </a:r>
            <a:r>
              <a:rPr kumimoji="0" lang="en-US" sz="3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3000" b="0" i="0" u="none" strike="noStrike" kern="120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mn-cs"/>
              </a:rPr>
              <a:t>tăng</a:t>
            </a:r>
            <a:r>
              <a:rPr kumimoji="0" lang="en-US" sz="3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3000" b="0" i="0" u="none" strike="noStrike" kern="120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mn-cs"/>
              </a:rPr>
              <a:t>lên</a:t>
            </a:r>
            <a:r>
              <a:rPr kumimoji="0" lang="en-US" sz="3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2 </a:t>
            </a:r>
            <a:r>
              <a:rPr kumimoji="0" lang="en-US" sz="3000" b="0" i="0" u="none" strike="noStrike" kern="120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mn-cs"/>
              </a:rPr>
              <a:t>lần</a:t>
            </a:r>
            <a:r>
              <a:rPr kumimoji="0" lang="en-US" sz="3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3000" b="0" i="0" u="none" strike="noStrike" kern="120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mn-cs"/>
              </a:rPr>
              <a:t>thì</a:t>
            </a:r>
            <a:r>
              <a:rPr kumimoji="0" lang="en-US" sz="3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3000" b="0" i="0" u="none" strike="noStrike" kern="120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mn-cs"/>
              </a:rPr>
              <a:t>số</a:t>
            </a:r>
            <a:r>
              <a:rPr kumimoji="0" lang="en-US" sz="3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3000" b="0" i="0" u="none" strike="noStrike" kern="120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mn-cs"/>
              </a:rPr>
              <a:t>lít</a:t>
            </a:r>
            <a:r>
              <a:rPr kumimoji="0" lang="en-US" sz="3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3000" b="0" i="0" u="none" strike="noStrike" kern="120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mn-cs"/>
              </a:rPr>
              <a:t>mật</a:t>
            </a:r>
            <a:r>
              <a:rPr kumimoji="0" lang="en-US" sz="3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3000" b="0" i="0" u="none" strike="noStrike" kern="120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mn-cs"/>
              </a:rPr>
              <a:t>ong</a:t>
            </a:r>
            <a:r>
              <a:rPr kumimoji="0" lang="en-US" sz="3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3000" b="0" i="0" u="none" strike="noStrike" kern="120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mn-cs"/>
              </a:rPr>
              <a:t>tăng</a:t>
            </a:r>
            <a:r>
              <a:rPr kumimoji="0" lang="en-US" sz="3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3000" b="0" i="0" u="none" strike="noStrike" kern="120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mn-cs"/>
              </a:rPr>
              <a:t>lên</a:t>
            </a:r>
            <a:r>
              <a:rPr kumimoji="0" lang="en-US" sz="3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bao </a:t>
            </a:r>
            <a:r>
              <a:rPr kumimoji="0" lang="en-US" sz="3000" b="0" i="0" u="none" strike="noStrike" kern="120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mn-cs"/>
              </a:rPr>
              <a:t>nhiêu</a:t>
            </a:r>
            <a:r>
              <a:rPr kumimoji="0" lang="en-US" sz="3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 </a:t>
            </a:r>
            <a:r>
              <a:rPr kumimoji="0" lang="en-US" sz="3000" b="0" i="0" u="none" strike="noStrike" kern="1200" cap="none" spc="0" normalizeH="0" baseline="0" noProof="0" dirty="0" err="1">
                <a:ln>
                  <a:noFill/>
                </a:ln>
                <a:solidFill>
                  <a:srgbClr val="000000"/>
                </a:solidFill>
                <a:effectLst/>
                <a:uLnTx/>
                <a:uFillTx/>
                <a:latin typeface="Cambria" panose="02040503050406030204" pitchFamily="18" charset="0"/>
                <a:ea typeface="Cambria" panose="02040503050406030204" pitchFamily="18" charset="0"/>
                <a:cs typeface="+mn-cs"/>
              </a:rPr>
              <a:t>lần</a:t>
            </a:r>
            <a:r>
              <a:rPr kumimoji="0" lang="en-US" sz="3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p:txBody>
      </p:sp>
      <p:sp>
        <p:nvSpPr>
          <p:cNvPr id="5" name="Arrow: Curved Right 4">
            <a:extLst>
              <a:ext uri="{FF2B5EF4-FFF2-40B4-BE49-F238E27FC236}">
                <a16:creationId xmlns:a16="http://schemas.microsoft.com/office/drawing/2014/main" id="{0877485D-1F62-A328-B0BD-7BB31A00A867}"/>
              </a:ext>
            </a:extLst>
          </p:cNvPr>
          <p:cNvSpPr/>
          <p:nvPr/>
        </p:nvSpPr>
        <p:spPr>
          <a:xfrm>
            <a:off x="985520" y="3931920"/>
            <a:ext cx="396240" cy="508000"/>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ounded Rectangle 10">
            <a:extLst>
              <a:ext uri="{FF2B5EF4-FFF2-40B4-BE49-F238E27FC236}">
                <a16:creationId xmlns:a16="http://schemas.microsoft.com/office/drawing/2014/main" id="{6554473F-ED1F-6E75-3544-1CFD8E0D62A2}"/>
              </a:ext>
            </a:extLst>
          </p:cNvPr>
          <p:cNvSpPr/>
          <p:nvPr/>
        </p:nvSpPr>
        <p:spPr>
          <a:xfrm>
            <a:off x="1429172" y="4206240"/>
            <a:ext cx="9167707" cy="1036320"/>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vi-VN" sz="3200" dirty="0">
                <a:solidFill>
                  <a:srgbClr val="FF0000"/>
                </a:solidFill>
              </a:rPr>
              <a:t>Khi số can mật ong gấp lên 2 lần thì số lít mật ong cũng gấp lên 2 lần.</a:t>
            </a:r>
            <a:endParaRPr kumimoji="0" lang="en-US" sz="3200" b="0" i="0" u="none" strike="noStrike" kern="1200" cap="none" spc="0" normalizeH="0" baseline="0" noProof="0" dirty="0">
              <a:ln>
                <a:noFill/>
              </a:ln>
              <a:solidFill>
                <a:srgbClr val="FF0000"/>
              </a:solidFill>
              <a:effectLst/>
              <a:uLnTx/>
              <a:uFillTx/>
              <a:latin typeface="Calibri" panose="020F0502020204030204"/>
            </a:endParaRPr>
          </a:p>
        </p:txBody>
      </p:sp>
    </p:spTree>
    <p:extLst>
      <p:ext uri="{BB962C8B-B14F-4D97-AF65-F5344CB8AC3E}">
        <p14:creationId xmlns:p14="http://schemas.microsoft.com/office/powerpoint/2010/main" val="89215636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r="1267"/>
          <a:stretch/>
        </p:blipFill>
        <p:spPr>
          <a:xfrm>
            <a:off x="0" y="0"/>
            <a:ext cx="12213771" cy="6873388"/>
          </a:xfrm>
          <a:prstGeom prst="rect">
            <a:avLst/>
          </a:prstGeom>
        </p:spPr>
      </p:pic>
      <p:sp>
        <p:nvSpPr>
          <p:cNvPr id="93" name="Hình chữ nhật: Góc Tròn 6">
            <a:extLst>
              <a:ext uri="{FF2B5EF4-FFF2-40B4-BE49-F238E27FC236}">
                <a16:creationId xmlns:a16="http://schemas.microsoft.com/office/drawing/2014/main" id="{5EDA13FA-52E6-BE1A-FEDF-A2A8F414FB17}"/>
              </a:ext>
            </a:extLst>
          </p:cNvPr>
          <p:cNvSpPr/>
          <p:nvPr/>
        </p:nvSpPr>
        <p:spPr>
          <a:xfrm>
            <a:off x="172569" y="207411"/>
            <a:ext cx="11868630" cy="6529565"/>
          </a:xfrm>
          <a:custGeom>
            <a:avLst/>
            <a:gdLst>
              <a:gd name="connsiteX0" fmla="*/ 0 w 11868630"/>
              <a:gd name="connsiteY0" fmla="*/ 1088283 h 6529565"/>
              <a:gd name="connsiteX1" fmla="*/ 1088283 w 11868630"/>
              <a:gd name="connsiteY1" fmla="*/ 0 h 6529565"/>
              <a:gd name="connsiteX2" fmla="*/ 10780347 w 11868630"/>
              <a:gd name="connsiteY2" fmla="*/ 0 h 6529565"/>
              <a:gd name="connsiteX3" fmla="*/ 11868630 w 11868630"/>
              <a:gd name="connsiteY3" fmla="*/ 1088283 h 6529565"/>
              <a:gd name="connsiteX4" fmla="*/ 11868630 w 11868630"/>
              <a:gd name="connsiteY4" fmla="*/ 5441282 h 6529565"/>
              <a:gd name="connsiteX5" fmla="*/ 10780347 w 11868630"/>
              <a:gd name="connsiteY5" fmla="*/ 6529565 h 6529565"/>
              <a:gd name="connsiteX6" fmla="*/ 1088283 w 11868630"/>
              <a:gd name="connsiteY6" fmla="*/ 6529565 h 6529565"/>
              <a:gd name="connsiteX7" fmla="*/ 0 w 11868630"/>
              <a:gd name="connsiteY7" fmla="*/ 5441282 h 6529565"/>
              <a:gd name="connsiteX8" fmla="*/ 0 w 11868630"/>
              <a:gd name="connsiteY8" fmla="*/ 1088283 h 652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8630" h="6529565" fill="none" extrusionOk="0">
                <a:moveTo>
                  <a:pt x="0" y="1088283"/>
                </a:moveTo>
                <a:cubicBezTo>
                  <a:pt x="-97911" y="493329"/>
                  <a:pt x="485731" y="8572"/>
                  <a:pt x="1088283" y="0"/>
                </a:cubicBezTo>
                <a:cubicBezTo>
                  <a:pt x="5783717" y="77600"/>
                  <a:pt x="6925269" y="-27269"/>
                  <a:pt x="10780347" y="0"/>
                </a:cubicBezTo>
                <a:cubicBezTo>
                  <a:pt x="11446770" y="-86247"/>
                  <a:pt x="11930125" y="505344"/>
                  <a:pt x="11868630" y="1088283"/>
                </a:cubicBezTo>
                <a:cubicBezTo>
                  <a:pt x="11977630" y="2436843"/>
                  <a:pt x="11790421" y="4826700"/>
                  <a:pt x="11868630" y="5441282"/>
                </a:cubicBezTo>
                <a:cubicBezTo>
                  <a:pt x="11797083" y="6014336"/>
                  <a:pt x="11284100" y="6572472"/>
                  <a:pt x="10780347" y="6529565"/>
                </a:cubicBezTo>
                <a:cubicBezTo>
                  <a:pt x="8376932" y="6578742"/>
                  <a:pt x="4583615" y="6406863"/>
                  <a:pt x="1088283" y="6529565"/>
                </a:cubicBezTo>
                <a:cubicBezTo>
                  <a:pt x="474948" y="6623976"/>
                  <a:pt x="-47091" y="6082870"/>
                  <a:pt x="0" y="5441282"/>
                </a:cubicBezTo>
                <a:cubicBezTo>
                  <a:pt x="47022" y="4597184"/>
                  <a:pt x="104569" y="2155541"/>
                  <a:pt x="0" y="1088283"/>
                </a:cubicBezTo>
                <a:close/>
              </a:path>
              <a:path w="11868630" h="6529565" stroke="0" extrusionOk="0">
                <a:moveTo>
                  <a:pt x="0" y="1088283"/>
                </a:moveTo>
                <a:cubicBezTo>
                  <a:pt x="24239" y="484470"/>
                  <a:pt x="553689" y="-4434"/>
                  <a:pt x="1088283" y="0"/>
                </a:cubicBezTo>
                <a:cubicBezTo>
                  <a:pt x="3058497" y="-129276"/>
                  <a:pt x="8105171" y="-77778"/>
                  <a:pt x="10780347" y="0"/>
                </a:cubicBezTo>
                <a:cubicBezTo>
                  <a:pt x="11374683" y="-21380"/>
                  <a:pt x="11850025" y="594519"/>
                  <a:pt x="11868630" y="1088283"/>
                </a:cubicBezTo>
                <a:cubicBezTo>
                  <a:pt x="11950229" y="2908235"/>
                  <a:pt x="12022930" y="3536088"/>
                  <a:pt x="11868630" y="5441282"/>
                </a:cubicBezTo>
                <a:cubicBezTo>
                  <a:pt x="11918403" y="6147291"/>
                  <a:pt x="11329250" y="6547285"/>
                  <a:pt x="10780347" y="6529565"/>
                </a:cubicBezTo>
                <a:cubicBezTo>
                  <a:pt x="6571720" y="6573785"/>
                  <a:pt x="3070520" y="6500183"/>
                  <a:pt x="1088283" y="6529565"/>
                </a:cubicBezTo>
                <a:cubicBezTo>
                  <a:pt x="474565" y="6480860"/>
                  <a:pt x="-11060" y="6039768"/>
                  <a:pt x="0" y="5441282"/>
                </a:cubicBezTo>
                <a:cubicBezTo>
                  <a:pt x="-159954" y="4161506"/>
                  <a:pt x="22140" y="2271464"/>
                  <a:pt x="0" y="1088283"/>
                </a:cubicBezTo>
                <a:close/>
              </a:path>
            </a:pathLst>
          </a:custGeom>
          <a:solidFill>
            <a:schemeClr val="bg1"/>
          </a:solidFill>
          <a:ln w="38100">
            <a:solidFill>
              <a:srgbClr val="FF5D5D"/>
            </a:solidFill>
            <a:prstDash val="dash"/>
            <a:extLst>
              <a:ext uri="{C807C97D-BFC1-408E-A445-0C87EB9F89A2}">
                <ask:lineSketchStyleProps xmlns:ask="http://schemas.microsoft.com/office/drawing/2018/sketchyshapes" sd="2925326911">
                  <a:prstGeom prst="roundRect">
                    <a:avLst/>
                  </a:prstGeom>
                  <ask:type>
                    <ask:lineSketchCurved/>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 name="Nhóm 7">
            <a:extLst>
              <a:ext uri="{FF2B5EF4-FFF2-40B4-BE49-F238E27FC236}">
                <a16:creationId xmlns:a16="http://schemas.microsoft.com/office/drawing/2014/main" id="{9489627E-CB62-97BB-1803-93A21401105B}"/>
              </a:ext>
            </a:extLst>
          </p:cNvPr>
          <p:cNvGrpSpPr/>
          <p:nvPr/>
        </p:nvGrpSpPr>
        <p:grpSpPr>
          <a:xfrm>
            <a:off x="888734" y="311238"/>
            <a:ext cx="10459204" cy="769441"/>
            <a:chOff x="1169225" y="229167"/>
            <a:chExt cx="10459204" cy="769441"/>
          </a:xfrm>
        </p:grpSpPr>
        <p:sp>
          <p:nvSpPr>
            <p:cNvPr id="8" name="TextBox 16">
              <a:extLst>
                <a:ext uri="{FF2B5EF4-FFF2-40B4-BE49-F238E27FC236}">
                  <a16:creationId xmlns:a16="http://schemas.microsoft.com/office/drawing/2014/main" id="{26DA287F-80C3-BFDD-2792-4403BD97486B}"/>
                </a:ext>
              </a:extLst>
            </p:cNvPr>
            <p:cNvSpPr txBox="1"/>
            <p:nvPr/>
          </p:nvSpPr>
          <p:spPr>
            <a:xfrm>
              <a:off x="1976792" y="229167"/>
              <a:ext cx="9651637"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5757"/>
                  </a:solidFill>
                  <a:effectLst/>
                  <a:uLnTx/>
                  <a:uFillTx/>
                  <a:latin typeface="Calibri" panose="020F0502020204030204"/>
                  <a:ea typeface="+mn-ea"/>
                  <a:cs typeface="+mn-cs"/>
                </a:rPr>
                <a:t>Quan </a:t>
              </a:r>
              <a:r>
                <a:rPr kumimoji="0" lang="en-US" sz="4400" b="1" i="0" u="none" strike="noStrike" kern="1200" cap="none" spc="0" normalizeH="0" baseline="0" noProof="0" dirty="0" err="1">
                  <a:ln>
                    <a:noFill/>
                  </a:ln>
                  <a:solidFill>
                    <a:srgbClr val="FF5757"/>
                  </a:solidFill>
                  <a:effectLst/>
                  <a:uLnTx/>
                  <a:uFillTx/>
                  <a:latin typeface="Calibri" panose="020F0502020204030204"/>
                  <a:ea typeface="+mn-ea"/>
                  <a:cs typeface="+mn-cs"/>
                </a:rPr>
                <a:t>sát</a:t>
              </a:r>
              <a:r>
                <a:rPr kumimoji="0" lang="en-US" sz="4400" b="1" i="0" u="none" strike="noStrike" kern="1200" cap="none" spc="0" normalizeH="0" baseline="0" noProof="0" dirty="0">
                  <a:ln>
                    <a:noFill/>
                  </a:ln>
                  <a:solidFill>
                    <a:srgbClr val="FF5757"/>
                  </a:solidFill>
                  <a:effectLst/>
                  <a:uLnTx/>
                  <a:uFillTx/>
                  <a:latin typeface="Calibri" panose="020F0502020204030204"/>
                  <a:ea typeface="+mn-ea"/>
                  <a:cs typeface="+mn-cs"/>
                </a:rPr>
                <a:t> </a:t>
              </a:r>
              <a:r>
                <a:rPr kumimoji="0" lang="en-US" sz="4400" b="1" i="0" u="none" strike="noStrike" kern="1200" cap="none" spc="0" normalizeH="0" baseline="0" noProof="0" dirty="0" err="1">
                  <a:ln>
                    <a:noFill/>
                  </a:ln>
                  <a:solidFill>
                    <a:srgbClr val="FF5757"/>
                  </a:solidFill>
                  <a:effectLst/>
                  <a:uLnTx/>
                  <a:uFillTx/>
                  <a:latin typeface="Calibri" panose="020F0502020204030204"/>
                  <a:ea typeface="+mn-ea"/>
                  <a:cs typeface="+mn-cs"/>
                </a:rPr>
                <a:t>bảng</a:t>
              </a:r>
              <a:r>
                <a:rPr kumimoji="0" lang="en-US" sz="4400" b="1" i="0" u="none" strike="noStrike" kern="1200" cap="none" spc="0" normalizeH="0" baseline="0" noProof="0" dirty="0">
                  <a:ln>
                    <a:noFill/>
                  </a:ln>
                  <a:solidFill>
                    <a:srgbClr val="FF5757"/>
                  </a:solidFill>
                  <a:effectLst/>
                  <a:uLnTx/>
                  <a:uFillTx/>
                  <a:latin typeface="Calibri" panose="020F0502020204030204"/>
                  <a:ea typeface="+mn-ea"/>
                  <a:cs typeface="+mn-cs"/>
                </a:rPr>
                <a:t> </a:t>
              </a:r>
              <a:r>
                <a:rPr kumimoji="0" lang="en-US" sz="4400" b="1" i="0" u="none" strike="noStrike" kern="1200" cap="none" spc="0" normalizeH="0" baseline="0" noProof="0" dirty="0" err="1">
                  <a:ln>
                    <a:noFill/>
                  </a:ln>
                  <a:solidFill>
                    <a:srgbClr val="FF5757"/>
                  </a:solidFill>
                  <a:effectLst/>
                  <a:uLnTx/>
                  <a:uFillTx/>
                  <a:latin typeface="Calibri" panose="020F0502020204030204"/>
                  <a:ea typeface="+mn-ea"/>
                  <a:cs typeface="+mn-cs"/>
                </a:rPr>
                <a:t>sau</a:t>
              </a:r>
              <a:endParaRPr kumimoji="0" lang="vi-VN" sz="4400" b="1" i="0" u="none" strike="noStrike" kern="1200" cap="none" spc="0" normalizeH="0" baseline="0" noProof="0" dirty="0">
                <a:ln>
                  <a:noFill/>
                </a:ln>
                <a:solidFill>
                  <a:srgbClr val="FF5757"/>
                </a:solidFill>
                <a:effectLst/>
                <a:uLnTx/>
                <a:uFillTx/>
                <a:latin typeface="Arial" panose="020B0604020202020204" pitchFamily="34" charset="0"/>
                <a:ea typeface="+mn-ea"/>
                <a:cs typeface="+mn-cs"/>
              </a:endParaRPr>
            </a:p>
          </p:txBody>
        </p:sp>
        <p:sp>
          <p:nvSpPr>
            <p:cNvPr id="9" name="Oval 22">
              <a:extLst>
                <a:ext uri="{FF2B5EF4-FFF2-40B4-BE49-F238E27FC236}">
                  <a16:creationId xmlns:a16="http://schemas.microsoft.com/office/drawing/2014/main" id="{5719930A-368D-12B8-5BF6-1C17D7828032}"/>
                </a:ext>
              </a:extLst>
            </p:cNvPr>
            <p:cNvSpPr/>
            <p:nvPr/>
          </p:nvSpPr>
          <p:spPr>
            <a:xfrm>
              <a:off x="1169225" y="243763"/>
              <a:ext cx="704966" cy="701040"/>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2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0" name="TextBox 23">
              <a:extLst>
                <a:ext uri="{FF2B5EF4-FFF2-40B4-BE49-F238E27FC236}">
                  <a16:creationId xmlns:a16="http://schemas.microsoft.com/office/drawing/2014/main" id="{B830302B-6BEF-643E-92B0-D05212792BF4}"/>
                </a:ext>
              </a:extLst>
            </p:cNvPr>
            <p:cNvSpPr txBox="1"/>
            <p:nvPr/>
          </p:nvSpPr>
          <p:spPr>
            <a:xfrm>
              <a:off x="1290767" y="351502"/>
              <a:ext cx="55655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UTM Cookies" panose="02040603050506020204" pitchFamily="18" charset="0"/>
                  <a:ea typeface="+mn-ea"/>
                  <a:cs typeface="+mn-cs"/>
                </a:rPr>
                <a:t>1</a:t>
              </a:r>
              <a:endParaRPr kumimoji="0" lang="vi-VN" sz="36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grpSp>
      <p:pic>
        <p:nvPicPr>
          <p:cNvPr id="2" name="Picture 1">
            <a:extLst>
              <a:ext uri="{FF2B5EF4-FFF2-40B4-BE49-F238E27FC236}">
                <a16:creationId xmlns:a16="http://schemas.microsoft.com/office/drawing/2014/main" id="{E71315E3-0F92-D057-6A41-92310539E5AA}"/>
              </a:ext>
            </a:extLst>
          </p:cNvPr>
          <p:cNvPicPr>
            <a:picLocks noChangeAspect="1"/>
          </p:cNvPicPr>
          <p:nvPr/>
        </p:nvPicPr>
        <p:blipFill>
          <a:blip r:embed="rId3"/>
          <a:stretch>
            <a:fillRect/>
          </a:stretch>
        </p:blipFill>
        <p:spPr>
          <a:xfrm>
            <a:off x="2341244" y="1136332"/>
            <a:ext cx="8188823" cy="1474788"/>
          </a:xfrm>
          <a:prstGeom prst="rect">
            <a:avLst/>
          </a:prstGeom>
        </p:spPr>
      </p:pic>
      <p:sp>
        <p:nvSpPr>
          <p:cNvPr id="3" name="TextBox 2">
            <a:extLst>
              <a:ext uri="{FF2B5EF4-FFF2-40B4-BE49-F238E27FC236}">
                <a16:creationId xmlns:a16="http://schemas.microsoft.com/office/drawing/2014/main" id="{D4D4CB55-C3F1-61D0-EA35-44487F01ECB1}"/>
              </a:ext>
            </a:extLst>
          </p:cNvPr>
          <p:cNvSpPr txBox="1"/>
          <p:nvPr/>
        </p:nvSpPr>
        <p:spPr>
          <a:xfrm>
            <a:off x="579120" y="2826127"/>
            <a:ext cx="11358880" cy="1015663"/>
          </a:xfrm>
          <a:prstGeom prst="rect">
            <a:avLst/>
          </a:prstGeom>
          <a:noFill/>
        </p:spPr>
        <p:txBody>
          <a:bodyPr wrap="square" rtlCol="0">
            <a:spAutoFit/>
          </a:bodyPr>
          <a:lstStyle/>
          <a:p>
            <a:pPr lvl="0" algn="just"/>
            <a:r>
              <a:rPr lang="en-US" sz="3000" dirty="0">
                <a:solidFill>
                  <a:srgbClr val="000000"/>
                </a:solidFill>
                <a:latin typeface="Cambria" panose="02040503050406030204" pitchFamily="18" charset="0"/>
                <a:ea typeface="Cambria" panose="02040503050406030204" pitchFamily="18" charset="0"/>
              </a:rPr>
              <a:t>b) Khi </a:t>
            </a:r>
            <a:r>
              <a:rPr lang="en-US" sz="3000" dirty="0" err="1">
                <a:solidFill>
                  <a:srgbClr val="000000"/>
                </a:solidFill>
                <a:latin typeface="Cambria" panose="02040503050406030204" pitchFamily="18" charset="0"/>
                <a:ea typeface="Cambria" panose="02040503050406030204" pitchFamily="18" charset="0"/>
              </a:rPr>
              <a:t>số</a:t>
            </a:r>
            <a:r>
              <a:rPr lang="en-US" sz="3000" dirty="0">
                <a:solidFill>
                  <a:srgbClr val="000000"/>
                </a:solidFill>
                <a:latin typeface="Cambria" panose="02040503050406030204" pitchFamily="18" charset="0"/>
                <a:ea typeface="Cambria" panose="02040503050406030204" pitchFamily="18" charset="0"/>
              </a:rPr>
              <a:t> can </a:t>
            </a:r>
            <a:r>
              <a:rPr lang="en-US" sz="3000" dirty="0" err="1">
                <a:solidFill>
                  <a:srgbClr val="000000"/>
                </a:solidFill>
                <a:latin typeface="Cambria" panose="02040503050406030204" pitchFamily="18" charset="0"/>
                <a:ea typeface="Cambria" panose="02040503050406030204" pitchFamily="18" charset="0"/>
              </a:rPr>
              <a:t>mật</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ong</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tăng</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lên</a:t>
            </a:r>
            <a:r>
              <a:rPr lang="en-US" sz="3000" dirty="0">
                <a:solidFill>
                  <a:srgbClr val="000000"/>
                </a:solidFill>
                <a:latin typeface="Cambria" panose="02040503050406030204" pitchFamily="18" charset="0"/>
                <a:ea typeface="Cambria" panose="02040503050406030204" pitchFamily="18" charset="0"/>
              </a:rPr>
              <a:t> 4 </a:t>
            </a:r>
            <a:r>
              <a:rPr lang="en-US" sz="3000" dirty="0" err="1">
                <a:solidFill>
                  <a:srgbClr val="000000"/>
                </a:solidFill>
                <a:latin typeface="Cambria" panose="02040503050406030204" pitchFamily="18" charset="0"/>
                <a:ea typeface="Cambria" panose="02040503050406030204" pitchFamily="18" charset="0"/>
              </a:rPr>
              <a:t>lần</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thì</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số</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lít</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mật</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ong</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tăng</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lên</a:t>
            </a:r>
            <a:r>
              <a:rPr lang="en-US" sz="3000" dirty="0">
                <a:solidFill>
                  <a:srgbClr val="000000"/>
                </a:solidFill>
                <a:latin typeface="Cambria" panose="02040503050406030204" pitchFamily="18" charset="0"/>
                <a:ea typeface="Cambria" panose="02040503050406030204" pitchFamily="18" charset="0"/>
              </a:rPr>
              <a:t> bao </a:t>
            </a:r>
            <a:r>
              <a:rPr lang="en-US" sz="3000" dirty="0" err="1">
                <a:solidFill>
                  <a:srgbClr val="000000"/>
                </a:solidFill>
                <a:latin typeface="Cambria" panose="02040503050406030204" pitchFamily="18" charset="0"/>
                <a:ea typeface="Cambria" panose="02040503050406030204" pitchFamily="18" charset="0"/>
              </a:rPr>
              <a:t>nhiêu</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lần</a:t>
            </a:r>
            <a:r>
              <a:rPr lang="en-US" sz="3000" dirty="0">
                <a:solidFill>
                  <a:srgbClr val="000000"/>
                </a:solidFill>
                <a:latin typeface="Cambria" panose="02040503050406030204" pitchFamily="18" charset="0"/>
                <a:ea typeface="Cambria" panose="02040503050406030204" pitchFamily="18" charset="0"/>
              </a:rPr>
              <a:t>?</a:t>
            </a:r>
          </a:p>
        </p:txBody>
      </p:sp>
      <p:sp>
        <p:nvSpPr>
          <p:cNvPr id="5" name="Arrow: Curved Right 4">
            <a:extLst>
              <a:ext uri="{FF2B5EF4-FFF2-40B4-BE49-F238E27FC236}">
                <a16:creationId xmlns:a16="http://schemas.microsoft.com/office/drawing/2014/main" id="{0877485D-1F62-A328-B0BD-7BB31A00A867}"/>
              </a:ext>
            </a:extLst>
          </p:cNvPr>
          <p:cNvSpPr/>
          <p:nvPr/>
        </p:nvSpPr>
        <p:spPr>
          <a:xfrm>
            <a:off x="985520" y="3931920"/>
            <a:ext cx="396240" cy="508000"/>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ounded Rectangle 10">
            <a:extLst>
              <a:ext uri="{FF2B5EF4-FFF2-40B4-BE49-F238E27FC236}">
                <a16:creationId xmlns:a16="http://schemas.microsoft.com/office/drawing/2014/main" id="{6554473F-ED1F-6E75-3544-1CFD8E0D62A2}"/>
              </a:ext>
            </a:extLst>
          </p:cNvPr>
          <p:cNvSpPr/>
          <p:nvPr/>
        </p:nvSpPr>
        <p:spPr>
          <a:xfrm>
            <a:off x="1429172" y="4206240"/>
            <a:ext cx="9167707" cy="1046480"/>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vi-VN" sz="3200" dirty="0">
                <a:solidFill>
                  <a:srgbClr val="FF0000"/>
                </a:solidFill>
              </a:rPr>
              <a:t>Khi số can mật ong gấp lên 4 lần thì số lít mật ong cũng gấp lên 4 lần.</a:t>
            </a:r>
            <a:endParaRPr kumimoji="0" lang="en-US" sz="32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746143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r="1267"/>
          <a:stretch/>
        </p:blipFill>
        <p:spPr>
          <a:xfrm>
            <a:off x="0" y="0"/>
            <a:ext cx="12213771" cy="6873388"/>
          </a:xfrm>
          <a:prstGeom prst="rect">
            <a:avLst/>
          </a:prstGeom>
        </p:spPr>
      </p:pic>
      <p:sp>
        <p:nvSpPr>
          <p:cNvPr id="93" name="Hình chữ nhật: Góc Tròn 6">
            <a:extLst>
              <a:ext uri="{FF2B5EF4-FFF2-40B4-BE49-F238E27FC236}">
                <a16:creationId xmlns:a16="http://schemas.microsoft.com/office/drawing/2014/main" id="{5EDA13FA-52E6-BE1A-FEDF-A2A8F414FB17}"/>
              </a:ext>
            </a:extLst>
          </p:cNvPr>
          <p:cNvSpPr/>
          <p:nvPr/>
        </p:nvSpPr>
        <p:spPr>
          <a:xfrm>
            <a:off x="172569" y="207411"/>
            <a:ext cx="11868630" cy="6529565"/>
          </a:xfrm>
          <a:custGeom>
            <a:avLst/>
            <a:gdLst>
              <a:gd name="connsiteX0" fmla="*/ 0 w 11868630"/>
              <a:gd name="connsiteY0" fmla="*/ 1088283 h 6529565"/>
              <a:gd name="connsiteX1" fmla="*/ 1088283 w 11868630"/>
              <a:gd name="connsiteY1" fmla="*/ 0 h 6529565"/>
              <a:gd name="connsiteX2" fmla="*/ 10780347 w 11868630"/>
              <a:gd name="connsiteY2" fmla="*/ 0 h 6529565"/>
              <a:gd name="connsiteX3" fmla="*/ 11868630 w 11868630"/>
              <a:gd name="connsiteY3" fmla="*/ 1088283 h 6529565"/>
              <a:gd name="connsiteX4" fmla="*/ 11868630 w 11868630"/>
              <a:gd name="connsiteY4" fmla="*/ 5441282 h 6529565"/>
              <a:gd name="connsiteX5" fmla="*/ 10780347 w 11868630"/>
              <a:gd name="connsiteY5" fmla="*/ 6529565 h 6529565"/>
              <a:gd name="connsiteX6" fmla="*/ 1088283 w 11868630"/>
              <a:gd name="connsiteY6" fmla="*/ 6529565 h 6529565"/>
              <a:gd name="connsiteX7" fmla="*/ 0 w 11868630"/>
              <a:gd name="connsiteY7" fmla="*/ 5441282 h 6529565"/>
              <a:gd name="connsiteX8" fmla="*/ 0 w 11868630"/>
              <a:gd name="connsiteY8" fmla="*/ 1088283 h 652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8630" h="6529565" fill="none" extrusionOk="0">
                <a:moveTo>
                  <a:pt x="0" y="1088283"/>
                </a:moveTo>
                <a:cubicBezTo>
                  <a:pt x="-97911" y="493329"/>
                  <a:pt x="485731" y="8572"/>
                  <a:pt x="1088283" y="0"/>
                </a:cubicBezTo>
                <a:cubicBezTo>
                  <a:pt x="5783717" y="77600"/>
                  <a:pt x="6925269" y="-27269"/>
                  <a:pt x="10780347" y="0"/>
                </a:cubicBezTo>
                <a:cubicBezTo>
                  <a:pt x="11446770" y="-86247"/>
                  <a:pt x="11930125" y="505344"/>
                  <a:pt x="11868630" y="1088283"/>
                </a:cubicBezTo>
                <a:cubicBezTo>
                  <a:pt x="11977630" y="2436843"/>
                  <a:pt x="11790421" y="4826700"/>
                  <a:pt x="11868630" y="5441282"/>
                </a:cubicBezTo>
                <a:cubicBezTo>
                  <a:pt x="11797083" y="6014336"/>
                  <a:pt x="11284100" y="6572472"/>
                  <a:pt x="10780347" y="6529565"/>
                </a:cubicBezTo>
                <a:cubicBezTo>
                  <a:pt x="8376932" y="6578742"/>
                  <a:pt x="4583615" y="6406863"/>
                  <a:pt x="1088283" y="6529565"/>
                </a:cubicBezTo>
                <a:cubicBezTo>
                  <a:pt x="474948" y="6623976"/>
                  <a:pt x="-47091" y="6082870"/>
                  <a:pt x="0" y="5441282"/>
                </a:cubicBezTo>
                <a:cubicBezTo>
                  <a:pt x="47022" y="4597184"/>
                  <a:pt x="104569" y="2155541"/>
                  <a:pt x="0" y="1088283"/>
                </a:cubicBezTo>
                <a:close/>
              </a:path>
              <a:path w="11868630" h="6529565" stroke="0" extrusionOk="0">
                <a:moveTo>
                  <a:pt x="0" y="1088283"/>
                </a:moveTo>
                <a:cubicBezTo>
                  <a:pt x="24239" y="484470"/>
                  <a:pt x="553689" y="-4434"/>
                  <a:pt x="1088283" y="0"/>
                </a:cubicBezTo>
                <a:cubicBezTo>
                  <a:pt x="3058497" y="-129276"/>
                  <a:pt x="8105171" y="-77778"/>
                  <a:pt x="10780347" y="0"/>
                </a:cubicBezTo>
                <a:cubicBezTo>
                  <a:pt x="11374683" y="-21380"/>
                  <a:pt x="11850025" y="594519"/>
                  <a:pt x="11868630" y="1088283"/>
                </a:cubicBezTo>
                <a:cubicBezTo>
                  <a:pt x="11950229" y="2908235"/>
                  <a:pt x="12022930" y="3536088"/>
                  <a:pt x="11868630" y="5441282"/>
                </a:cubicBezTo>
                <a:cubicBezTo>
                  <a:pt x="11918403" y="6147291"/>
                  <a:pt x="11329250" y="6547285"/>
                  <a:pt x="10780347" y="6529565"/>
                </a:cubicBezTo>
                <a:cubicBezTo>
                  <a:pt x="6571720" y="6573785"/>
                  <a:pt x="3070520" y="6500183"/>
                  <a:pt x="1088283" y="6529565"/>
                </a:cubicBezTo>
                <a:cubicBezTo>
                  <a:pt x="474565" y="6480860"/>
                  <a:pt x="-11060" y="6039768"/>
                  <a:pt x="0" y="5441282"/>
                </a:cubicBezTo>
                <a:cubicBezTo>
                  <a:pt x="-159954" y="4161506"/>
                  <a:pt x="22140" y="2271464"/>
                  <a:pt x="0" y="1088283"/>
                </a:cubicBezTo>
                <a:close/>
              </a:path>
            </a:pathLst>
          </a:custGeom>
          <a:solidFill>
            <a:schemeClr val="bg1"/>
          </a:solidFill>
          <a:ln w="38100">
            <a:solidFill>
              <a:srgbClr val="FF5D5D"/>
            </a:solidFill>
            <a:prstDash val="dash"/>
            <a:extLst>
              <a:ext uri="{C807C97D-BFC1-408E-A445-0C87EB9F89A2}">
                <ask:lineSketchStyleProps xmlns:ask="http://schemas.microsoft.com/office/drawing/2018/sketchyshapes" sd="2925326911">
                  <a:prstGeom prst="roundRect">
                    <a:avLst/>
                  </a:prstGeom>
                  <ask:type>
                    <ask:lineSketchCurved/>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 name="Nhóm 7">
            <a:extLst>
              <a:ext uri="{FF2B5EF4-FFF2-40B4-BE49-F238E27FC236}">
                <a16:creationId xmlns:a16="http://schemas.microsoft.com/office/drawing/2014/main" id="{9489627E-CB62-97BB-1803-93A21401105B}"/>
              </a:ext>
            </a:extLst>
          </p:cNvPr>
          <p:cNvGrpSpPr/>
          <p:nvPr/>
        </p:nvGrpSpPr>
        <p:grpSpPr>
          <a:xfrm>
            <a:off x="888734" y="311238"/>
            <a:ext cx="10459204" cy="769441"/>
            <a:chOff x="1169225" y="229167"/>
            <a:chExt cx="10459204" cy="769441"/>
          </a:xfrm>
        </p:grpSpPr>
        <p:sp>
          <p:nvSpPr>
            <p:cNvPr id="8" name="TextBox 16">
              <a:extLst>
                <a:ext uri="{FF2B5EF4-FFF2-40B4-BE49-F238E27FC236}">
                  <a16:creationId xmlns:a16="http://schemas.microsoft.com/office/drawing/2014/main" id="{26DA287F-80C3-BFDD-2792-4403BD97486B}"/>
                </a:ext>
              </a:extLst>
            </p:cNvPr>
            <p:cNvSpPr txBox="1"/>
            <p:nvPr/>
          </p:nvSpPr>
          <p:spPr>
            <a:xfrm>
              <a:off x="1976792" y="229167"/>
              <a:ext cx="9651637"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5757"/>
                  </a:solidFill>
                  <a:effectLst/>
                  <a:uLnTx/>
                  <a:uFillTx/>
                  <a:latin typeface="Calibri" panose="020F0502020204030204"/>
                  <a:ea typeface="+mn-ea"/>
                  <a:cs typeface="+mn-cs"/>
                </a:rPr>
                <a:t>Quan </a:t>
              </a:r>
              <a:r>
                <a:rPr kumimoji="0" lang="en-US" sz="4400" b="1" i="0" u="none" strike="noStrike" kern="1200" cap="none" spc="0" normalizeH="0" baseline="0" noProof="0" dirty="0" err="1">
                  <a:ln>
                    <a:noFill/>
                  </a:ln>
                  <a:solidFill>
                    <a:srgbClr val="FF5757"/>
                  </a:solidFill>
                  <a:effectLst/>
                  <a:uLnTx/>
                  <a:uFillTx/>
                  <a:latin typeface="Calibri" panose="020F0502020204030204"/>
                  <a:ea typeface="+mn-ea"/>
                  <a:cs typeface="+mn-cs"/>
                </a:rPr>
                <a:t>sát</a:t>
              </a:r>
              <a:r>
                <a:rPr kumimoji="0" lang="en-US" sz="4400" b="1" i="0" u="none" strike="noStrike" kern="1200" cap="none" spc="0" normalizeH="0" baseline="0" noProof="0" dirty="0">
                  <a:ln>
                    <a:noFill/>
                  </a:ln>
                  <a:solidFill>
                    <a:srgbClr val="FF5757"/>
                  </a:solidFill>
                  <a:effectLst/>
                  <a:uLnTx/>
                  <a:uFillTx/>
                  <a:latin typeface="Calibri" panose="020F0502020204030204"/>
                  <a:ea typeface="+mn-ea"/>
                  <a:cs typeface="+mn-cs"/>
                </a:rPr>
                <a:t> </a:t>
              </a:r>
              <a:r>
                <a:rPr kumimoji="0" lang="en-US" sz="4400" b="1" i="0" u="none" strike="noStrike" kern="1200" cap="none" spc="0" normalizeH="0" baseline="0" noProof="0" dirty="0" err="1">
                  <a:ln>
                    <a:noFill/>
                  </a:ln>
                  <a:solidFill>
                    <a:srgbClr val="FF5757"/>
                  </a:solidFill>
                  <a:effectLst/>
                  <a:uLnTx/>
                  <a:uFillTx/>
                  <a:latin typeface="Calibri" panose="020F0502020204030204"/>
                  <a:ea typeface="+mn-ea"/>
                  <a:cs typeface="+mn-cs"/>
                </a:rPr>
                <a:t>bảng</a:t>
              </a:r>
              <a:r>
                <a:rPr kumimoji="0" lang="en-US" sz="4400" b="1" i="0" u="none" strike="noStrike" kern="1200" cap="none" spc="0" normalizeH="0" baseline="0" noProof="0" dirty="0">
                  <a:ln>
                    <a:noFill/>
                  </a:ln>
                  <a:solidFill>
                    <a:srgbClr val="FF5757"/>
                  </a:solidFill>
                  <a:effectLst/>
                  <a:uLnTx/>
                  <a:uFillTx/>
                  <a:latin typeface="Calibri" panose="020F0502020204030204"/>
                  <a:ea typeface="+mn-ea"/>
                  <a:cs typeface="+mn-cs"/>
                </a:rPr>
                <a:t> </a:t>
              </a:r>
              <a:r>
                <a:rPr kumimoji="0" lang="en-US" sz="4400" b="1" i="0" u="none" strike="noStrike" kern="1200" cap="none" spc="0" normalizeH="0" baseline="0" noProof="0" dirty="0" err="1">
                  <a:ln>
                    <a:noFill/>
                  </a:ln>
                  <a:solidFill>
                    <a:srgbClr val="FF5757"/>
                  </a:solidFill>
                  <a:effectLst/>
                  <a:uLnTx/>
                  <a:uFillTx/>
                  <a:latin typeface="Calibri" panose="020F0502020204030204"/>
                  <a:ea typeface="+mn-ea"/>
                  <a:cs typeface="+mn-cs"/>
                </a:rPr>
                <a:t>sau</a:t>
              </a:r>
              <a:endParaRPr kumimoji="0" lang="vi-VN" sz="4400" b="1" i="0" u="none" strike="noStrike" kern="1200" cap="none" spc="0" normalizeH="0" baseline="0" noProof="0" dirty="0">
                <a:ln>
                  <a:noFill/>
                </a:ln>
                <a:solidFill>
                  <a:srgbClr val="FF5757"/>
                </a:solidFill>
                <a:effectLst/>
                <a:uLnTx/>
                <a:uFillTx/>
                <a:latin typeface="Arial" panose="020B0604020202020204" pitchFamily="34" charset="0"/>
                <a:ea typeface="+mn-ea"/>
                <a:cs typeface="+mn-cs"/>
              </a:endParaRPr>
            </a:p>
          </p:txBody>
        </p:sp>
        <p:sp>
          <p:nvSpPr>
            <p:cNvPr id="9" name="Oval 22">
              <a:extLst>
                <a:ext uri="{FF2B5EF4-FFF2-40B4-BE49-F238E27FC236}">
                  <a16:creationId xmlns:a16="http://schemas.microsoft.com/office/drawing/2014/main" id="{5719930A-368D-12B8-5BF6-1C17D7828032}"/>
                </a:ext>
              </a:extLst>
            </p:cNvPr>
            <p:cNvSpPr/>
            <p:nvPr/>
          </p:nvSpPr>
          <p:spPr>
            <a:xfrm>
              <a:off x="1169225" y="243763"/>
              <a:ext cx="704966" cy="701040"/>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2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0" name="TextBox 23">
              <a:extLst>
                <a:ext uri="{FF2B5EF4-FFF2-40B4-BE49-F238E27FC236}">
                  <a16:creationId xmlns:a16="http://schemas.microsoft.com/office/drawing/2014/main" id="{B830302B-6BEF-643E-92B0-D05212792BF4}"/>
                </a:ext>
              </a:extLst>
            </p:cNvPr>
            <p:cNvSpPr txBox="1"/>
            <p:nvPr/>
          </p:nvSpPr>
          <p:spPr>
            <a:xfrm>
              <a:off x="1290767" y="351502"/>
              <a:ext cx="55655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UTM Cookies" panose="02040603050506020204" pitchFamily="18" charset="0"/>
                  <a:ea typeface="+mn-ea"/>
                  <a:cs typeface="+mn-cs"/>
                </a:rPr>
                <a:t>1</a:t>
              </a:r>
              <a:endParaRPr kumimoji="0" lang="vi-VN" sz="36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grpSp>
      <p:pic>
        <p:nvPicPr>
          <p:cNvPr id="2" name="Picture 1">
            <a:extLst>
              <a:ext uri="{FF2B5EF4-FFF2-40B4-BE49-F238E27FC236}">
                <a16:creationId xmlns:a16="http://schemas.microsoft.com/office/drawing/2014/main" id="{E71315E3-0F92-D057-6A41-92310539E5AA}"/>
              </a:ext>
            </a:extLst>
          </p:cNvPr>
          <p:cNvPicPr>
            <a:picLocks noChangeAspect="1"/>
          </p:cNvPicPr>
          <p:nvPr/>
        </p:nvPicPr>
        <p:blipFill>
          <a:blip r:embed="rId3"/>
          <a:stretch>
            <a:fillRect/>
          </a:stretch>
        </p:blipFill>
        <p:spPr>
          <a:xfrm>
            <a:off x="2341244" y="1136332"/>
            <a:ext cx="8188823" cy="1474788"/>
          </a:xfrm>
          <a:prstGeom prst="rect">
            <a:avLst/>
          </a:prstGeom>
        </p:spPr>
      </p:pic>
      <p:sp>
        <p:nvSpPr>
          <p:cNvPr id="3" name="TextBox 2">
            <a:extLst>
              <a:ext uri="{FF2B5EF4-FFF2-40B4-BE49-F238E27FC236}">
                <a16:creationId xmlns:a16="http://schemas.microsoft.com/office/drawing/2014/main" id="{D4D4CB55-C3F1-61D0-EA35-44487F01ECB1}"/>
              </a:ext>
            </a:extLst>
          </p:cNvPr>
          <p:cNvSpPr txBox="1"/>
          <p:nvPr/>
        </p:nvSpPr>
        <p:spPr>
          <a:xfrm>
            <a:off x="579120" y="2826127"/>
            <a:ext cx="11358880" cy="1015663"/>
          </a:xfrm>
          <a:prstGeom prst="rect">
            <a:avLst/>
          </a:prstGeom>
          <a:noFill/>
        </p:spPr>
        <p:txBody>
          <a:bodyPr wrap="square" rtlCol="0">
            <a:spAutoFit/>
          </a:bodyPr>
          <a:lstStyle/>
          <a:p>
            <a:pPr lvl="0" algn="just"/>
            <a:r>
              <a:rPr lang="en-US" sz="3000" dirty="0">
                <a:solidFill>
                  <a:srgbClr val="000000"/>
                </a:solidFill>
                <a:latin typeface="Cambria" panose="02040503050406030204" pitchFamily="18" charset="0"/>
                <a:ea typeface="Cambria" panose="02040503050406030204" pitchFamily="18" charset="0"/>
              </a:rPr>
              <a:t>c) Khi </a:t>
            </a:r>
            <a:r>
              <a:rPr lang="en-US" sz="3000" dirty="0" err="1">
                <a:solidFill>
                  <a:srgbClr val="000000"/>
                </a:solidFill>
                <a:latin typeface="Cambria" panose="02040503050406030204" pitchFamily="18" charset="0"/>
                <a:ea typeface="Cambria" panose="02040503050406030204" pitchFamily="18" charset="0"/>
              </a:rPr>
              <a:t>số</a:t>
            </a:r>
            <a:r>
              <a:rPr lang="en-US" sz="3000" dirty="0">
                <a:solidFill>
                  <a:srgbClr val="000000"/>
                </a:solidFill>
                <a:latin typeface="Cambria" panose="02040503050406030204" pitchFamily="18" charset="0"/>
                <a:ea typeface="Cambria" panose="02040503050406030204" pitchFamily="18" charset="0"/>
              </a:rPr>
              <a:t> can </a:t>
            </a:r>
            <a:r>
              <a:rPr lang="en-US" sz="3000" dirty="0" err="1">
                <a:solidFill>
                  <a:srgbClr val="000000"/>
                </a:solidFill>
                <a:latin typeface="Cambria" panose="02040503050406030204" pitchFamily="18" charset="0"/>
                <a:ea typeface="Cambria" panose="02040503050406030204" pitchFamily="18" charset="0"/>
              </a:rPr>
              <a:t>mật</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ong</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giảm</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đi</a:t>
            </a:r>
            <a:r>
              <a:rPr lang="en-US" sz="3000" dirty="0">
                <a:solidFill>
                  <a:srgbClr val="000000"/>
                </a:solidFill>
                <a:latin typeface="Cambria" panose="02040503050406030204" pitchFamily="18" charset="0"/>
                <a:ea typeface="Cambria" panose="02040503050406030204" pitchFamily="18" charset="0"/>
              </a:rPr>
              <a:t> 2 </a:t>
            </a:r>
            <a:r>
              <a:rPr lang="en-US" sz="3000" dirty="0" err="1">
                <a:solidFill>
                  <a:srgbClr val="000000"/>
                </a:solidFill>
                <a:latin typeface="Cambria" panose="02040503050406030204" pitchFamily="18" charset="0"/>
                <a:ea typeface="Cambria" panose="02040503050406030204" pitchFamily="18" charset="0"/>
              </a:rPr>
              <a:t>lần</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thì</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số</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lít</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mật</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ong</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giảm</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đi</a:t>
            </a:r>
            <a:r>
              <a:rPr lang="en-US" sz="3000" dirty="0">
                <a:solidFill>
                  <a:srgbClr val="000000"/>
                </a:solidFill>
                <a:latin typeface="Cambria" panose="02040503050406030204" pitchFamily="18" charset="0"/>
                <a:ea typeface="Cambria" panose="02040503050406030204" pitchFamily="18" charset="0"/>
              </a:rPr>
              <a:t> bao </a:t>
            </a:r>
            <a:r>
              <a:rPr lang="en-US" sz="3000" dirty="0" err="1">
                <a:solidFill>
                  <a:srgbClr val="000000"/>
                </a:solidFill>
                <a:latin typeface="Cambria" panose="02040503050406030204" pitchFamily="18" charset="0"/>
                <a:ea typeface="Cambria" panose="02040503050406030204" pitchFamily="18" charset="0"/>
              </a:rPr>
              <a:t>nhiêu</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lần</a:t>
            </a:r>
            <a:r>
              <a:rPr lang="en-US" sz="3000" dirty="0">
                <a:solidFill>
                  <a:srgbClr val="000000"/>
                </a:solidFill>
                <a:latin typeface="Cambria" panose="02040503050406030204" pitchFamily="18" charset="0"/>
                <a:ea typeface="Cambria" panose="02040503050406030204" pitchFamily="18" charset="0"/>
              </a:rPr>
              <a:t>?</a:t>
            </a:r>
            <a:endParaRPr kumimoji="0" lang="en-US" sz="3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p:txBody>
      </p:sp>
      <p:sp>
        <p:nvSpPr>
          <p:cNvPr id="5" name="Arrow: Curved Right 4">
            <a:extLst>
              <a:ext uri="{FF2B5EF4-FFF2-40B4-BE49-F238E27FC236}">
                <a16:creationId xmlns:a16="http://schemas.microsoft.com/office/drawing/2014/main" id="{0877485D-1F62-A328-B0BD-7BB31A00A867}"/>
              </a:ext>
            </a:extLst>
          </p:cNvPr>
          <p:cNvSpPr/>
          <p:nvPr/>
        </p:nvSpPr>
        <p:spPr>
          <a:xfrm>
            <a:off x="985520" y="3931920"/>
            <a:ext cx="396240" cy="508000"/>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ounded Rectangle 10">
            <a:extLst>
              <a:ext uri="{FF2B5EF4-FFF2-40B4-BE49-F238E27FC236}">
                <a16:creationId xmlns:a16="http://schemas.microsoft.com/office/drawing/2014/main" id="{6554473F-ED1F-6E75-3544-1CFD8E0D62A2}"/>
              </a:ext>
            </a:extLst>
          </p:cNvPr>
          <p:cNvSpPr/>
          <p:nvPr/>
        </p:nvSpPr>
        <p:spPr>
          <a:xfrm>
            <a:off x="1429172" y="4206240"/>
            <a:ext cx="9167707" cy="1046480"/>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vi-VN" sz="3200" dirty="0">
                <a:solidFill>
                  <a:srgbClr val="FF0000"/>
                </a:solidFill>
              </a:rPr>
              <a:t>Khi số can mật ong giảm đi 2 lần thì số lít mật ong cũng giảm đi 2 lần.</a:t>
            </a:r>
            <a:endParaRPr kumimoji="0" lang="en-US" sz="32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500172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r="1267"/>
          <a:stretch/>
        </p:blipFill>
        <p:spPr>
          <a:xfrm>
            <a:off x="0" y="0"/>
            <a:ext cx="12213771" cy="6873388"/>
          </a:xfrm>
          <a:prstGeom prst="rect">
            <a:avLst/>
          </a:prstGeom>
        </p:spPr>
      </p:pic>
      <p:sp>
        <p:nvSpPr>
          <p:cNvPr id="93" name="Hình chữ nhật: Góc Tròn 6">
            <a:extLst>
              <a:ext uri="{FF2B5EF4-FFF2-40B4-BE49-F238E27FC236}">
                <a16:creationId xmlns:a16="http://schemas.microsoft.com/office/drawing/2014/main" id="{5EDA13FA-52E6-BE1A-FEDF-A2A8F414FB17}"/>
              </a:ext>
            </a:extLst>
          </p:cNvPr>
          <p:cNvSpPr/>
          <p:nvPr/>
        </p:nvSpPr>
        <p:spPr>
          <a:xfrm>
            <a:off x="172569" y="207411"/>
            <a:ext cx="11868630" cy="6529565"/>
          </a:xfrm>
          <a:custGeom>
            <a:avLst/>
            <a:gdLst>
              <a:gd name="connsiteX0" fmla="*/ 0 w 11868630"/>
              <a:gd name="connsiteY0" fmla="*/ 1088283 h 6529565"/>
              <a:gd name="connsiteX1" fmla="*/ 1088283 w 11868630"/>
              <a:gd name="connsiteY1" fmla="*/ 0 h 6529565"/>
              <a:gd name="connsiteX2" fmla="*/ 10780347 w 11868630"/>
              <a:gd name="connsiteY2" fmla="*/ 0 h 6529565"/>
              <a:gd name="connsiteX3" fmla="*/ 11868630 w 11868630"/>
              <a:gd name="connsiteY3" fmla="*/ 1088283 h 6529565"/>
              <a:gd name="connsiteX4" fmla="*/ 11868630 w 11868630"/>
              <a:gd name="connsiteY4" fmla="*/ 5441282 h 6529565"/>
              <a:gd name="connsiteX5" fmla="*/ 10780347 w 11868630"/>
              <a:gd name="connsiteY5" fmla="*/ 6529565 h 6529565"/>
              <a:gd name="connsiteX6" fmla="*/ 1088283 w 11868630"/>
              <a:gd name="connsiteY6" fmla="*/ 6529565 h 6529565"/>
              <a:gd name="connsiteX7" fmla="*/ 0 w 11868630"/>
              <a:gd name="connsiteY7" fmla="*/ 5441282 h 6529565"/>
              <a:gd name="connsiteX8" fmla="*/ 0 w 11868630"/>
              <a:gd name="connsiteY8" fmla="*/ 1088283 h 652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68630" h="6529565" fill="none" extrusionOk="0">
                <a:moveTo>
                  <a:pt x="0" y="1088283"/>
                </a:moveTo>
                <a:cubicBezTo>
                  <a:pt x="-97911" y="493329"/>
                  <a:pt x="485731" y="8572"/>
                  <a:pt x="1088283" y="0"/>
                </a:cubicBezTo>
                <a:cubicBezTo>
                  <a:pt x="5783717" y="77600"/>
                  <a:pt x="6925269" y="-27269"/>
                  <a:pt x="10780347" y="0"/>
                </a:cubicBezTo>
                <a:cubicBezTo>
                  <a:pt x="11446770" y="-86247"/>
                  <a:pt x="11930125" y="505344"/>
                  <a:pt x="11868630" y="1088283"/>
                </a:cubicBezTo>
                <a:cubicBezTo>
                  <a:pt x="11977630" y="2436843"/>
                  <a:pt x="11790421" y="4826700"/>
                  <a:pt x="11868630" y="5441282"/>
                </a:cubicBezTo>
                <a:cubicBezTo>
                  <a:pt x="11797083" y="6014336"/>
                  <a:pt x="11284100" y="6572472"/>
                  <a:pt x="10780347" y="6529565"/>
                </a:cubicBezTo>
                <a:cubicBezTo>
                  <a:pt x="8376932" y="6578742"/>
                  <a:pt x="4583615" y="6406863"/>
                  <a:pt x="1088283" y="6529565"/>
                </a:cubicBezTo>
                <a:cubicBezTo>
                  <a:pt x="474948" y="6623976"/>
                  <a:pt x="-47091" y="6082870"/>
                  <a:pt x="0" y="5441282"/>
                </a:cubicBezTo>
                <a:cubicBezTo>
                  <a:pt x="47022" y="4597184"/>
                  <a:pt x="104569" y="2155541"/>
                  <a:pt x="0" y="1088283"/>
                </a:cubicBezTo>
                <a:close/>
              </a:path>
              <a:path w="11868630" h="6529565" stroke="0" extrusionOk="0">
                <a:moveTo>
                  <a:pt x="0" y="1088283"/>
                </a:moveTo>
                <a:cubicBezTo>
                  <a:pt x="24239" y="484470"/>
                  <a:pt x="553689" y="-4434"/>
                  <a:pt x="1088283" y="0"/>
                </a:cubicBezTo>
                <a:cubicBezTo>
                  <a:pt x="3058497" y="-129276"/>
                  <a:pt x="8105171" y="-77778"/>
                  <a:pt x="10780347" y="0"/>
                </a:cubicBezTo>
                <a:cubicBezTo>
                  <a:pt x="11374683" y="-21380"/>
                  <a:pt x="11850025" y="594519"/>
                  <a:pt x="11868630" y="1088283"/>
                </a:cubicBezTo>
                <a:cubicBezTo>
                  <a:pt x="11950229" y="2908235"/>
                  <a:pt x="12022930" y="3536088"/>
                  <a:pt x="11868630" y="5441282"/>
                </a:cubicBezTo>
                <a:cubicBezTo>
                  <a:pt x="11918403" y="6147291"/>
                  <a:pt x="11329250" y="6547285"/>
                  <a:pt x="10780347" y="6529565"/>
                </a:cubicBezTo>
                <a:cubicBezTo>
                  <a:pt x="6571720" y="6573785"/>
                  <a:pt x="3070520" y="6500183"/>
                  <a:pt x="1088283" y="6529565"/>
                </a:cubicBezTo>
                <a:cubicBezTo>
                  <a:pt x="474565" y="6480860"/>
                  <a:pt x="-11060" y="6039768"/>
                  <a:pt x="0" y="5441282"/>
                </a:cubicBezTo>
                <a:cubicBezTo>
                  <a:pt x="-159954" y="4161506"/>
                  <a:pt x="22140" y="2271464"/>
                  <a:pt x="0" y="1088283"/>
                </a:cubicBezTo>
                <a:close/>
              </a:path>
            </a:pathLst>
          </a:custGeom>
          <a:solidFill>
            <a:schemeClr val="bg1"/>
          </a:solidFill>
          <a:ln w="38100">
            <a:solidFill>
              <a:srgbClr val="FF5D5D"/>
            </a:solidFill>
            <a:prstDash val="dash"/>
            <a:extLst>
              <a:ext uri="{C807C97D-BFC1-408E-A445-0C87EB9F89A2}">
                <ask:lineSketchStyleProps xmlns:ask="http://schemas.microsoft.com/office/drawing/2018/sketchyshapes" sd="2925326911">
                  <a:prstGeom prst="roundRect">
                    <a:avLst/>
                  </a:prstGeom>
                  <ask:type>
                    <ask:lineSketchCurved/>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 name="Nhóm 7">
            <a:extLst>
              <a:ext uri="{FF2B5EF4-FFF2-40B4-BE49-F238E27FC236}">
                <a16:creationId xmlns:a16="http://schemas.microsoft.com/office/drawing/2014/main" id="{9489627E-CB62-97BB-1803-93A21401105B}"/>
              </a:ext>
            </a:extLst>
          </p:cNvPr>
          <p:cNvGrpSpPr/>
          <p:nvPr/>
        </p:nvGrpSpPr>
        <p:grpSpPr>
          <a:xfrm>
            <a:off x="888734" y="311238"/>
            <a:ext cx="10459204" cy="769441"/>
            <a:chOff x="1169225" y="229167"/>
            <a:chExt cx="10459204" cy="769441"/>
          </a:xfrm>
        </p:grpSpPr>
        <p:sp>
          <p:nvSpPr>
            <p:cNvPr id="8" name="TextBox 16">
              <a:extLst>
                <a:ext uri="{FF2B5EF4-FFF2-40B4-BE49-F238E27FC236}">
                  <a16:creationId xmlns:a16="http://schemas.microsoft.com/office/drawing/2014/main" id="{26DA287F-80C3-BFDD-2792-4403BD97486B}"/>
                </a:ext>
              </a:extLst>
            </p:cNvPr>
            <p:cNvSpPr txBox="1"/>
            <p:nvPr/>
          </p:nvSpPr>
          <p:spPr>
            <a:xfrm>
              <a:off x="1976792" y="229167"/>
              <a:ext cx="9651637"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FF5757"/>
                  </a:solidFill>
                  <a:effectLst/>
                  <a:uLnTx/>
                  <a:uFillTx/>
                  <a:latin typeface="Calibri" panose="020F0502020204030204"/>
                  <a:ea typeface="+mn-ea"/>
                  <a:cs typeface="+mn-cs"/>
                </a:rPr>
                <a:t>Quan </a:t>
              </a:r>
              <a:r>
                <a:rPr kumimoji="0" lang="en-US" sz="4400" b="1" i="0" u="none" strike="noStrike" kern="1200" cap="none" spc="0" normalizeH="0" baseline="0" noProof="0" dirty="0" err="1">
                  <a:ln>
                    <a:noFill/>
                  </a:ln>
                  <a:solidFill>
                    <a:srgbClr val="FF5757"/>
                  </a:solidFill>
                  <a:effectLst/>
                  <a:uLnTx/>
                  <a:uFillTx/>
                  <a:latin typeface="Calibri" panose="020F0502020204030204"/>
                  <a:ea typeface="+mn-ea"/>
                  <a:cs typeface="+mn-cs"/>
                </a:rPr>
                <a:t>sát</a:t>
              </a:r>
              <a:r>
                <a:rPr kumimoji="0" lang="en-US" sz="4400" b="1" i="0" u="none" strike="noStrike" kern="1200" cap="none" spc="0" normalizeH="0" baseline="0" noProof="0" dirty="0">
                  <a:ln>
                    <a:noFill/>
                  </a:ln>
                  <a:solidFill>
                    <a:srgbClr val="FF5757"/>
                  </a:solidFill>
                  <a:effectLst/>
                  <a:uLnTx/>
                  <a:uFillTx/>
                  <a:latin typeface="Calibri" panose="020F0502020204030204"/>
                  <a:ea typeface="+mn-ea"/>
                  <a:cs typeface="+mn-cs"/>
                </a:rPr>
                <a:t> </a:t>
              </a:r>
              <a:r>
                <a:rPr kumimoji="0" lang="en-US" sz="4400" b="1" i="0" u="none" strike="noStrike" kern="1200" cap="none" spc="0" normalizeH="0" baseline="0" noProof="0" dirty="0" err="1">
                  <a:ln>
                    <a:noFill/>
                  </a:ln>
                  <a:solidFill>
                    <a:srgbClr val="FF5757"/>
                  </a:solidFill>
                  <a:effectLst/>
                  <a:uLnTx/>
                  <a:uFillTx/>
                  <a:latin typeface="Calibri" panose="020F0502020204030204"/>
                  <a:ea typeface="+mn-ea"/>
                  <a:cs typeface="+mn-cs"/>
                </a:rPr>
                <a:t>bảng</a:t>
              </a:r>
              <a:r>
                <a:rPr kumimoji="0" lang="en-US" sz="4400" b="1" i="0" u="none" strike="noStrike" kern="1200" cap="none" spc="0" normalizeH="0" baseline="0" noProof="0" dirty="0">
                  <a:ln>
                    <a:noFill/>
                  </a:ln>
                  <a:solidFill>
                    <a:srgbClr val="FF5757"/>
                  </a:solidFill>
                  <a:effectLst/>
                  <a:uLnTx/>
                  <a:uFillTx/>
                  <a:latin typeface="Calibri" panose="020F0502020204030204"/>
                  <a:ea typeface="+mn-ea"/>
                  <a:cs typeface="+mn-cs"/>
                </a:rPr>
                <a:t> </a:t>
              </a:r>
              <a:r>
                <a:rPr kumimoji="0" lang="en-US" sz="4400" b="1" i="0" u="none" strike="noStrike" kern="1200" cap="none" spc="0" normalizeH="0" baseline="0" noProof="0" dirty="0" err="1">
                  <a:ln>
                    <a:noFill/>
                  </a:ln>
                  <a:solidFill>
                    <a:srgbClr val="FF5757"/>
                  </a:solidFill>
                  <a:effectLst/>
                  <a:uLnTx/>
                  <a:uFillTx/>
                  <a:latin typeface="Calibri" panose="020F0502020204030204"/>
                  <a:ea typeface="+mn-ea"/>
                  <a:cs typeface="+mn-cs"/>
                </a:rPr>
                <a:t>sau</a:t>
              </a:r>
              <a:endParaRPr kumimoji="0" lang="vi-VN" sz="4400" b="1" i="0" u="none" strike="noStrike" kern="1200" cap="none" spc="0" normalizeH="0" baseline="0" noProof="0" dirty="0">
                <a:ln>
                  <a:noFill/>
                </a:ln>
                <a:solidFill>
                  <a:srgbClr val="FF5757"/>
                </a:solidFill>
                <a:effectLst/>
                <a:uLnTx/>
                <a:uFillTx/>
                <a:latin typeface="Arial" panose="020B0604020202020204" pitchFamily="34" charset="0"/>
                <a:ea typeface="+mn-ea"/>
                <a:cs typeface="+mn-cs"/>
              </a:endParaRPr>
            </a:p>
          </p:txBody>
        </p:sp>
        <p:sp>
          <p:nvSpPr>
            <p:cNvPr id="9" name="Oval 22">
              <a:extLst>
                <a:ext uri="{FF2B5EF4-FFF2-40B4-BE49-F238E27FC236}">
                  <a16:creationId xmlns:a16="http://schemas.microsoft.com/office/drawing/2014/main" id="{5719930A-368D-12B8-5BF6-1C17D7828032}"/>
                </a:ext>
              </a:extLst>
            </p:cNvPr>
            <p:cNvSpPr/>
            <p:nvPr/>
          </p:nvSpPr>
          <p:spPr>
            <a:xfrm>
              <a:off x="1169225" y="243763"/>
              <a:ext cx="704966" cy="701040"/>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32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0" name="TextBox 23">
              <a:extLst>
                <a:ext uri="{FF2B5EF4-FFF2-40B4-BE49-F238E27FC236}">
                  <a16:creationId xmlns:a16="http://schemas.microsoft.com/office/drawing/2014/main" id="{B830302B-6BEF-643E-92B0-D05212792BF4}"/>
                </a:ext>
              </a:extLst>
            </p:cNvPr>
            <p:cNvSpPr txBox="1"/>
            <p:nvPr/>
          </p:nvSpPr>
          <p:spPr>
            <a:xfrm>
              <a:off x="1290767" y="351502"/>
              <a:ext cx="55655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UTM Cookies" panose="02040603050506020204" pitchFamily="18" charset="0"/>
                  <a:ea typeface="+mn-ea"/>
                  <a:cs typeface="+mn-cs"/>
                </a:rPr>
                <a:t>1</a:t>
              </a:r>
              <a:endParaRPr kumimoji="0" lang="vi-VN" sz="36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grpSp>
      <p:pic>
        <p:nvPicPr>
          <p:cNvPr id="2" name="Picture 1">
            <a:extLst>
              <a:ext uri="{FF2B5EF4-FFF2-40B4-BE49-F238E27FC236}">
                <a16:creationId xmlns:a16="http://schemas.microsoft.com/office/drawing/2014/main" id="{E71315E3-0F92-D057-6A41-92310539E5AA}"/>
              </a:ext>
            </a:extLst>
          </p:cNvPr>
          <p:cNvPicPr>
            <a:picLocks noChangeAspect="1"/>
          </p:cNvPicPr>
          <p:nvPr/>
        </p:nvPicPr>
        <p:blipFill>
          <a:blip r:embed="rId3"/>
          <a:stretch>
            <a:fillRect/>
          </a:stretch>
        </p:blipFill>
        <p:spPr>
          <a:xfrm>
            <a:off x="2341244" y="1136332"/>
            <a:ext cx="8188823" cy="1474788"/>
          </a:xfrm>
          <a:prstGeom prst="rect">
            <a:avLst/>
          </a:prstGeom>
        </p:spPr>
      </p:pic>
      <p:sp>
        <p:nvSpPr>
          <p:cNvPr id="3" name="TextBox 2">
            <a:extLst>
              <a:ext uri="{FF2B5EF4-FFF2-40B4-BE49-F238E27FC236}">
                <a16:creationId xmlns:a16="http://schemas.microsoft.com/office/drawing/2014/main" id="{D4D4CB55-C3F1-61D0-EA35-44487F01ECB1}"/>
              </a:ext>
            </a:extLst>
          </p:cNvPr>
          <p:cNvSpPr txBox="1"/>
          <p:nvPr/>
        </p:nvSpPr>
        <p:spPr>
          <a:xfrm>
            <a:off x="579120" y="2826127"/>
            <a:ext cx="11358880" cy="553998"/>
          </a:xfrm>
          <a:prstGeom prst="rect">
            <a:avLst/>
          </a:prstGeom>
          <a:noFill/>
        </p:spPr>
        <p:txBody>
          <a:bodyPr wrap="square" rtlCol="0">
            <a:spAutoFit/>
          </a:bodyPr>
          <a:lstStyle/>
          <a:p>
            <a:pPr lvl="0" algn="just"/>
            <a:r>
              <a:rPr lang="en-US" sz="3000" dirty="0">
                <a:solidFill>
                  <a:srgbClr val="000000"/>
                </a:solidFill>
                <a:latin typeface="Cambria" panose="02040503050406030204" pitchFamily="18" charset="0"/>
                <a:ea typeface="Cambria" panose="02040503050406030204" pitchFamily="18" charset="0"/>
              </a:rPr>
              <a:t>d) </a:t>
            </a:r>
            <a:r>
              <a:rPr lang="en-US" sz="3000" dirty="0" err="1">
                <a:solidFill>
                  <a:srgbClr val="000000"/>
                </a:solidFill>
                <a:latin typeface="Cambria" panose="02040503050406030204" pitchFamily="18" charset="0"/>
                <a:ea typeface="Cambria" panose="02040503050406030204" pitchFamily="18" charset="0"/>
              </a:rPr>
              <a:t>Nhận</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xét</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quan</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hệ</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phụ</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thuộc</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giữa</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số</a:t>
            </a:r>
            <a:r>
              <a:rPr lang="en-US" sz="3000" dirty="0">
                <a:solidFill>
                  <a:srgbClr val="000000"/>
                </a:solidFill>
                <a:latin typeface="Cambria" panose="02040503050406030204" pitchFamily="18" charset="0"/>
                <a:ea typeface="Cambria" panose="02040503050406030204" pitchFamily="18" charset="0"/>
              </a:rPr>
              <a:t> can </a:t>
            </a:r>
            <a:r>
              <a:rPr lang="en-US" sz="3000" dirty="0" err="1">
                <a:solidFill>
                  <a:srgbClr val="000000"/>
                </a:solidFill>
                <a:latin typeface="Cambria" panose="02040503050406030204" pitchFamily="18" charset="0"/>
                <a:ea typeface="Cambria" panose="02040503050406030204" pitchFamily="18" charset="0"/>
              </a:rPr>
              <a:t>mật</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ong</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và</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số</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lít</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mật</a:t>
            </a:r>
            <a:r>
              <a:rPr lang="en-US" sz="3000" dirty="0">
                <a:solidFill>
                  <a:srgbClr val="000000"/>
                </a:solidFill>
                <a:latin typeface="Cambria" panose="02040503050406030204" pitchFamily="18" charset="0"/>
                <a:ea typeface="Cambria" panose="02040503050406030204" pitchFamily="18" charset="0"/>
              </a:rPr>
              <a:t> </a:t>
            </a:r>
            <a:r>
              <a:rPr lang="en-US" sz="3000" dirty="0" err="1">
                <a:solidFill>
                  <a:srgbClr val="000000"/>
                </a:solidFill>
                <a:latin typeface="Cambria" panose="02040503050406030204" pitchFamily="18" charset="0"/>
                <a:ea typeface="Cambria" panose="02040503050406030204" pitchFamily="18" charset="0"/>
              </a:rPr>
              <a:t>ong</a:t>
            </a:r>
            <a:r>
              <a:rPr lang="en-US" sz="3000" dirty="0">
                <a:solidFill>
                  <a:srgbClr val="000000"/>
                </a:solidFill>
                <a:latin typeface="Cambria" panose="02040503050406030204" pitchFamily="18" charset="0"/>
                <a:ea typeface="Cambria" panose="02040503050406030204" pitchFamily="18" charset="0"/>
              </a:rPr>
              <a:t>.</a:t>
            </a:r>
            <a:endParaRPr kumimoji="0" lang="en-US" sz="30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endParaRPr>
          </a:p>
        </p:txBody>
      </p:sp>
      <p:sp>
        <p:nvSpPr>
          <p:cNvPr id="5" name="Arrow: Curved Right 4">
            <a:extLst>
              <a:ext uri="{FF2B5EF4-FFF2-40B4-BE49-F238E27FC236}">
                <a16:creationId xmlns:a16="http://schemas.microsoft.com/office/drawing/2014/main" id="{0877485D-1F62-A328-B0BD-7BB31A00A867}"/>
              </a:ext>
            </a:extLst>
          </p:cNvPr>
          <p:cNvSpPr/>
          <p:nvPr/>
        </p:nvSpPr>
        <p:spPr>
          <a:xfrm>
            <a:off x="934720" y="3342640"/>
            <a:ext cx="396240" cy="508000"/>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ounded Rectangle 10">
            <a:extLst>
              <a:ext uri="{FF2B5EF4-FFF2-40B4-BE49-F238E27FC236}">
                <a16:creationId xmlns:a16="http://schemas.microsoft.com/office/drawing/2014/main" id="{6554473F-ED1F-6E75-3544-1CFD8E0D62A2}"/>
              </a:ext>
            </a:extLst>
          </p:cNvPr>
          <p:cNvSpPr/>
          <p:nvPr/>
        </p:nvSpPr>
        <p:spPr>
          <a:xfrm>
            <a:off x="1429172" y="3738880"/>
            <a:ext cx="9543628" cy="2570480"/>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vi-VN" sz="3200">
                <a:solidFill>
                  <a:srgbClr val="FF0000"/>
                </a:solidFill>
              </a:rPr>
              <a:t>Số can mật ong và số lít mật ong là hai đại lượng có mối liên hệ phụ thuộc. Khi số can gấp lên (giảm đi) bao nhiêu lần thì số lít mật ong cũng gấp lên (giảm đi) bấy nhiêu lần.</a:t>
            </a:r>
            <a:endParaRPr kumimoji="0" lang="en-US" sz="32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70124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21A5E2-338E-A5D9-42AF-0E344ACC30DA}"/>
              </a:ext>
            </a:extLst>
          </p:cNvPr>
          <p:cNvPicPr>
            <a:picLocks noChangeAspect="1"/>
          </p:cNvPicPr>
          <p:nvPr/>
        </p:nvPicPr>
        <p:blipFill rotWithShape="1">
          <a:blip r:embed="rId2"/>
          <a:srcRect t="329" b="1"/>
          <a:stretch/>
        </p:blipFill>
        <p:spPr>
          <a:xfrm>
            <a:off x="0" y="0"/>
            <a:ext cx="12192000" cy="6857999"/>
          </a:xfrm>
          <a:prstGeom prst="rect">
            <a:avLst/>
          </a:prstGeom>
        </p:spPr>
      </p:pic>
      <p:pic>
        <p:nvPicPr>
          <p:cNvPr id="6" name="Graphic 5">
            <a:extLst>
              <a:ext uri="{FF2B5EF4-FFF2-40B4-BE49-F238E27FC236}">
                <a16:creationId xmlns:a16="http://schemas.microsoft.com/office/drawing/2014/main" id="{9B826CB8-3A8A-6EF0-E291-AAD6B5D579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059632" y="2069946"/>
            <a:ext cx="3135400" cy="4155111"/>
          </a:xfrm>
          <a:prstGeom prst="rect">
            <a:avLst/>
          </a:prstGeom>
          <a:effectLst>
            <a:outerShdw blurRad="76200" dir="13500000" sy="23000" kx="1200000" algn="br" rotWithShape="0">
              <a:prstClr val="black">
                <a:alpha val="20000"/>
              </a:prstClr>
            </a:outerShdw>
          </a:effectLst>
        </p:spPr>
      </p:pic>
      <p:pic>
        <p:nvPicPr>
          <p:cNvPr id="2" name="Picture 1">
            <a:extLst>
              <a:ext uri="{FF2B5EF4-FFF2-40B4-BE49-F238E27FC236}">
                <a16:creationId xmlns:a16="http://schemas.microsoft.com/office/drawing/2014/main" id="{5DC906C1-F6CB-3F76-F3BB-762C64650DE8}"/>
              </a:ext>
            </a:extLst>
          </p:cNvPr>
          <p:cNvPicPr>
            <a:picLocks noChangeAspect="1"/>
          </p:cNvPicPr>
          <p:nvPr/>
        </p:nvPicPr>
        <p:blipFill>
          <a:blip r:embed="rId5"/>
          <a:stretch>
            <a:fillRect/>
          </a:stretch>
        </p:blipFill>
        <p:spPr>
          <a:xfrm>
            <a:off x="4014072" y="2280809"/>
            <a:ext cx="3310415" cy="2560542"/>
          </a:xfrm>
          <a:prstGeom prst="rect">
            <a:avLst/>
          </a:prstGeom>
        </p:spPr>
      </p:pic>
    </p:spTree>
    <p:extLst>
      <p:ext uri="{BB962C8B-B14F-4D97-AF65-F5344CB8AC3E}">
        <p14:creationId xmlns:p14="http://schemas.microsoft.com/office/powerpoint/2010/main" val="298937278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43EE0B-9E3D-8090-CF8B-EADAA382EE13}"/>
              </a:ext>
            </a:extLst>
          </p:cNvPr>
          <p:cNvPicPr>
            <a:picLocks noChangeAspect="1"/>
          </p:cNvPicPr>
          <p:nvPr/>
        </p:nvPicPr>
        <p:blipFill>
          <a:blip r:embed="rId2"/>
          <a:stretch>
            <a:fillRect/>
          </a:stretch>
        </p:blipFill>
        <p:spPr>
          <a:xfrm>
            <a:off x="0" y="0"/>
            <a:ext cx="12192000" cy="6858000"/>
          </a:xfrm>
          <a:prstGeom prst="rect">
            <a:avLst/>
          </a:prstGeom>
        </p:spPr>
      </p:pic>
      <p:grpSp>
        <p:nvGrpSpPr>
          <p:cNvPr id="2" name="Group 1"/>
          <p:cNvGrpSpPr/>
          <p:nvPr/>
        </p:nvGrpSpPr>
        <p:grpSpPr>
          <a:xfrm>
            <a:off x="662737" y="735740"/>
            <a:ext cx="11369473" cy="1651860"/>
            <a:chOff x="337617" y="278540"/>
            <a:chExt cx="11369473" cy="2687779"/>
          </a:xfrm>
        </p:grpSpPr>
        <p:sp>
          <p:nvSpPr>
            <p:cNvPr id="11" name="Rectangle: Rounded Corners 10">
              <a:extLst>
                <a:ext uri="{FF2B5EF4-FFF2-40B4-BE49-F238E27FC236}">
                  <a16:creationId xmlns:a16="http://schemas.microsoft.com/office/drawing/2014/main" id="{975EAAD9-B8D4-2FDC-28EE-6BE870C45622}"/>
                </a:ext>
              </a:extLst>
            </p:cNvPr>
            <p:cNvSpPr/>
            <p:nvPr/>
          </p:nvSpPr>
          <p:spPr>
            <a:xfrm>
              <a:off x="337617" y="278540"/>
              <a:ext cx="11369473" cy="2687779"/>
            </a:xfrm>
            <a:prstGeom prst="roundRect">
              <a:avLst/>
            </a:prstGeom>
            <a:solidFill>
              <a:srgbClr val="FFEBEB"/>
            </a:solidFill>
            <a:ln w="571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00" b="1" dirty="0">
                <a:solidFill>
                  <a:srgbClr val="C00000"/>
                </a:solidFill>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6AAEAED6-996B-23EC-D642-DD1283D413D8}"/>
                </a:ext>
              </a:extLst>
            </p:cNvPr>
            <p:cNvSpPr txBox="1"/>
            <p:nvPr/>
          </p:nvSpPr>
          <p:spPr>
            <a:xfrm>
              <a:off x="564061" y="436165"/>
              <a:ext cx="11063878" cy="1496811"/>
            </a:xfrm>
            <a:prstGeom prst="rect">
              <a:avLst/>
            </a:prstGeom>
            <a:noFill/>
          </p:spPr>
          <p:txBody>
            <a:bodyPr wrap="square" lIns="0" tIns="0" rIns="0" bIns="0" rtlCol="0">
              <a:spAutoFit/>
            </a:bodyPr>
            <a:lstStyle/>
            <a:p>
              <a:pPr marL="0" marR="0" algn="just">
                <a:spcBef>
                  <a:spcPts val="0"/>
                </a:spcBef>
                <a:spcAft>
                  <a:spcPts val="0"/>
                </a:spcAft>
              </a:pPr>
              <a:r>
                <a:rPr lang="en-US" sz="4000" dirty="0">
                  <a:solidFill>
                    <a:srgbClr val="000000"/>
                  </a:solidFill>
                  <a:latin typeface="Cambria" panose="02040503050406030204" pitchFamily="18" charset="0"/>
                  <a:ea typeface="Cambria" panose="02040503050406030204" pitchFamily="18" charset="0"/>
                  <a:cs typeface="Times New Roman" panose="02020603050405020304" pitchFamily="18" charset="0"/>
                </a:rPr>
                <a:t>T</a:t>
              </a:r>
              <a:r>
                <a:rPr lang="vi-VN" sz="4000" dirty="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hi đua lấy thêm ví dụ về quan hệ phụ thuộc tỉ lệ thuận giữa hai đại lượng.</a:t>
              </a:r>
              <a:endParaRPr lang="en-US" sz="4000" dirty="0">
                <a:effectLst/>
                <a:latin typeface="Cambria" panose="02040503050406030204" pitchFamily="18" charset="0"/>
                <a:ea typeface="Cambria" panose="02040503050406030204" pitchFamily="18" charset="0"/>
                <a:cs typeface="Times New Roman" panose="02020603050405020304" pitchFamily="18" charset="0"/>
              </a:endParaRPr>
            </a:p>
          </p:txBody>
        </p:sp>
      </p:grpSp>
      <p:pic>
        <p:nvPicPr>
          <p:cNvPr id="5" name="Graphic 4">
            <a:extLst>
              <a:ext uri="{FF2B5EF4-FFF2-40B4-BE49-F238E27FC236}">
                <a16:creationId xmlns:a16="http://schemas.microsoft.com/office/drawing/2014/main" id="{79EF51EB-6627-E9D3-BF9F-B54A4247FD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211405" y="2453563"/>
            <a:ext cx="3135400" cy="4155111"/>
          </a:xfrm>
          <a:prstGeom prst="rect">
            <a:avLst/>
          </a:prstGeom>
          <a:effectLst>
            <a:outerShdw blurRad="76200" dir="13500000" sy="23000" kx="1200000" algn="br" rotWithShape="0">
              <a:prstClr val="black">
                <a:alpha val="20000"/>
              </a:prstClr>
            </a:outerShdw>
          </a:effectLst>
        </p:spPr>
      </p:pic>
      <p:sp>
        <p:nvSpPr>
          <p:cNvPr id="4" name="Rounded Rectangle 10">
            <a:extLst>
              <a:ext uri="{FF2B5EF4-FFF2-40B4-BE49-F238E27FC236}">
                <a16:creationId xmlns:a16="http://schemas.microsoft.com/office/drawing/2014/main" id="{4464BF09-0EAB-30FF-7A5C-101159D6B2D7}"/>
              </a:ext>
            </a:extLst>
          </p:cNvPr>
          <p:cNvSpPr/>
          <p:nvPr/>
        </p:nvSpPr>
        <p:spPr>
          <a:xfrm>
            <a:off x="533400" y="3265714"/>
            <a:ext cx="7859486" cy="2231572"/>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vi-VN" sz="4000" dirty="0">
                <a:solidFill>
                  <a:srgbClr val="FF0000"/>
                </a:solidFill>
              </a:rPr>
              <a:t>Ví dụ: một người đi bộ, quãng đường đi được càng dài khi thời gian đi càng nhiều, ....</a:t>
            </a:r>
            <a:endParaRPr kumimoji="0" lang="en-US" sz="4000" b="0" i="0" u="none" strike="noStrike" kern="1200" cap="none" spc="0" normalizeH="0" baseline="0" noProof="0" dirty="0">
              <a:ln>
                <a:noFill/>
              </a:ln>
              <a:solidFill>
                <a:srgbClr val="FF0000"/>
              </a:solidFill>
              <a:effectLst/>
              <a:uLnTx/>
              <a:uFillTx/>
              <a:latin typeface="Calibri" panose="020F0502020204030204"/>
            </a:endParaRPr>
          </a:p>
        </p:txBody>
      </p:sp>
    </p:spTree>
    <p:extLst>
      <p:ext uri="{BB962C8B-B14F-4D97-AF65-F5344CB8AC3E}">
        <p14:creationId xmlns:p14="http://schemas.microsoft.com/office/powerpoint/2010/main" val="3444479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2" presetClass="entr" presetSubtype="2"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par>
                                <p:cTn id="15" presetID="32" presetClass="emph" presetSubtype="0" fill="hold" nodeType="withEffect">
                                  <p:stCondLst>
                                    <p:cond delay="0"/>
                                  </p:stCondLst>
                                  <p:childTnLst>
                                    <p:animRot by="120000">
                                      <p:cBhvr>
                                        <p:cTn id="16" dur="100" fill="hold">
                                          <p:stCondLst>
                                            <p:cond delay="0"/>
                                          </p:stCondLst>
                                        </p:cTn>
                                        <p:tgtEl>
                                          <p:spTgt spid="5"/>
                                        </p:tgtEl>
                                        <p:attrNameLst>
                                          <p:attrName>r</p:attrName>
                                        </p:attrNameLst>
                                      </p:cBhvr>
                                    </p:animRot>
                                    <p:animRot by="-240000">
                                      <p:cBhvr>
                                        <p:cTn id="17" dur="200" fill="hold">
                                          <p:stCondLst>
                                            <p:cond delay="200"/>
                                          </p:stCondLst>
                                        </p:cTn>
                                        <p:tgtEl>
                                          <p:spTgt spid="5"/>
                                        </p:tgtEl>
                                        <p:attrNameLst>
                                          <p:attrName>r</p:attrName>
                                        </p:attrNameLst>
                                      </p:cBhvr>
                                    </p:animRot>
                                    <p:animRot by="240000">
                                      <p:cBhvr>
                                        <p:cTn id="18" dur="200" fill="hold">
                                          <p:stCondLst>
                                            <p:cond delay="400"/>
                                          </p:stCondLst>
                                        </p:cTn>
                                        <p:tgtEl>
                                          <p:spTgt spid="5"/>
                                        </p:tgtEl>
                                        <p:attrNameLst>
                                          <p:attrName>r</p:attrName>
                                        </p:attrNameLst>
                                      </p:cBhvr>
                                    </p:animRot>
                                    <p:animRot by="-240000">
                                      <p:cBhvr>
                                        <p:cTn id="19" dur="200" fill="hold">
                                          <p:stCondLst>
                                            <p:cond delay="600"/>
                                          </p:stCondLst>
                                        </p:cTn>
                                        <p:tgtEl>
                                          <p:spTgt spid="5"/>
                                        </p:tgtEl>
                                        <p:attrNameLst>
                                          <p:attrName>r</p:attrName>
                                        </p:attrNameLst>
                                      </p:cBhvr>
                                    </p:animRot>
                                    <p:animRot by="120000">
                                      <p:cBhvr>
                                        <p:cTn id="20" dur="200" fill="hold">
                                          <p:stCondLst>
                                            <p:cond delay="800"/>
                                          </p:stCondLst>
                                        </p:cTn>
                                        <p:tgtEl>
                                          <p:spTgt spid="5"/>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21A5E2-338E-A5D9-42AF-0E344ACC30D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
                    </a14:imgEffect>
                    <a14:imgEffect>
                      <a14:colorTemperature colorTemp="5900"/>
                    </a14:imgEffect>
                    <a14:imgEffect>
                      <a14:saturation sat="200000"/>
                    </a14:imgEffect>
                  </a14:imgLayer>
                </a14:imgProps>
              </a:ext>
            </a:extLst>
          </a:blip>
          <a:srcRect t="329" b="1"/>
          <a:stretch/>
        </p:blipFill>
        <p:spPr>
          <a:xfrm>
            <a:off x="0" y="0"/>
            <a:ext cx="12192000" cy="6857999"/>
          </a:xfrm>
          <a:prstGeom prst="rect">
            <a:avLst/>
          </a:prstGeom>
        </p:spPr>
      </p:pic>
      <p:pic>
        <p:nvPicPr>
          <p:cNvPr id="6" name="Graphic 5">
            <a:extLst>
              <a:ext uri="{FF2B5EF4-FFF2-40B4-BE49-F238E27FC236}">
                <a16:creationId xmlns:a16="http://schemas.microsoft.com/office/drawing/2014/main" id="{9B826CB8-3A8A-6EF0-E291-AAD6B5D579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7059190" y="2040133"/>
            <a:ext cx="3135400" cy="4155111"/>
          </a:xfrm>
          <a:prstGeom prst="rect">
            <a:avLst/>
          </a:prstGeom>
          <a:effectLst>
            <a:outerShdw blurRad="76200" dir="13500000" sy="23000" kx="1200000" algn="br" rotWithShape="0">
              <a:prstClr val="black">
                <a:alpha val="20000"/>
              </a:prstClr>
            </a:outerShdw>
          </a:effectLst>
        </p:spPr>
      </p:pic>
      <p:pic>
        <p:nvPicPr>
          <p:cNvPr id="2" name="Picture 1">
            <a:extLst>
              <a:ext uri="{FF2B5EF4-FFF2-40B4-BE49-F238E27FC236}">
                <a16:creationId xmlns:a16="http://schemas.microsoft.com/office/drawing/2014/main" id="{B8EA89EE-B16E-1533-4885-4E51AD1DF93B}"/>
              </a:ext>
            </a:extLst>
          </p:cNvPr>
          <p:cNvPicPr>
            <a:picLocks noChangeAspect="1"/>
          </p:cNvPicPr>
          <p:nvPr/>
        </p:nvPicPr>
        <p:blipFill>
          <a:blip r:embed="rId6"/>
          <a:stretch>
            <a:fillRect/>
          </a:stretch>
        </p:blipFill>
        <p:spPr>
          <a:xfrm>
            <a:off x="4031352" y="2283857"/>
            <a:ext cx="3133616" cy="2554445"/>
          </a:xfrm>
          <a:prstGeom prst="rect">
            <a:avLst/>
          </a:prstGeom>
        </p:spPr>
      </p:pic>
    </p:spTree>
    <p:extLst>
      <p:ext uri="{BB962C8B-B14F-4D97-AF65-F5344CB8AC3E}">
        <p14:creationId xmlns:p14="http://schemas.microsoft.com/office/powerpoint/2010/main" val="405291153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2" cstate="print">
            <a:extLst>
              <a:ext uri="{28A0092B-C50C-407E-A947-70E740481C1C}">
                <a14:useLocalDpi xmlns:a14="http://schemas.microsoft.com/office/drawing/2010/main" val="0"/>
              </a:ext>
            </a:extLst>
          </a:blip>
          <a:srcRect t="16516"/>
          <a:stretch/>
        </p:blipFill>
        <p:spPr>
          <a:xfrm>
            <a:off x="0" y="-13448"/>
            <a:ext cx="12192000" cy="6871447"/>
          </a:xfrm>
          <a:prstGeom prst="rect">
            <a:avLst/>
          </a:prstGeom>
        </p:spPr>
      </p:pic>
      <p:pic>
        <p:nvPicPr>
          <p:cNvPr id="53" name="Graphic 52">
            <a:extLst>
              <a:ext uri="{FF2B5EF4-FFF2-40B4-BE49-F238E27FC236}">
                <a16:creationId xmlns:a16="http://schemas.microsoft.com/office/drawing/2014/main" id="{AEC247EE-8D6B-36AE-D2F7-712AEDB724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262205" y="2453563"/>
            <a:ext cx="3135400" cy="4155111"/>
          </a:xfrm>
          <a:prstGeom prst="rect">
            <a:avLst/>
          </a:prstGeom>
          <a:effectLst>
            <a:outerShdw blurRad="76200" dir="13500000" sy="23000" kx="1200000" algn="br" rotWithShape="0">
              <a:prstClr val="black">
                <a:alpha val="20000"/>
              </a:prstClr>
            </a:outerShdw>
          </a:effectLst>
        </p:spPr>
      </p:pic>
      <p:sp>
        <p:nvSpPr>
          <p:cNvPr id="14" name="Hình chữ nhật: Góc Tròn 3">
            <a:extLst>
              <a:ext uri="{FF2B5EF4-FFF2-40B4-BE49-F238E27FC236}">
                <a16:creationId xmlns:a16="http://schemas.microsoft.com/office/drawing/2014/main" id="{FD1C116F-5A53-3627-C653-3E4550C99D90}"/>
              </a:ext>
            </a:extLst>
          </p:cNvPr>
          <p:cNvSpPr/>
          <p:nvPr/>
        </p:nvSpPr>
        <p:spPr>
          <a:xfrm>
            <a:off x="1316322" y="1241000"/>
            <a:ext cx="6368692" cy="5044658"/>
          </a:xfrm>
          <a:custGeom>
            <a:avLst/>
            <a:gdLst>
              <a:gd name="connsiteX0" fmla="*/ 0 w 6368692"/>
              <a:gd name="connsiteY0" fmla="*/ 840793 h 5044658"/>
              <a:gd name="connsiteX1" fmla="*/ 840793 w 6368692"/>
              <a:gd name="connsiteY1" fmla="*/ 0 h 5044658"/>
              <a:gd name="connsiteX2" fmla="*/ 5527899 w 6368692"/>
              <a:gd name="connsiteY2" fmla="*/ 0 h 5044658"/>
              <a:gd name="connsiteX3" fmla="*/ 6368692 w 6368692"/>
              <a:gd name="connsiteY3" fmla="*/ 840793 h 5044658"/>
              <a:gd name="connsiteX4" fmla="*/ 6368692 w 6368692"/>
              <a:gd name="connsiteY4" fmla="*/ 4203865 h 5044658"/>
              <a:gd name="connsiteX5" fmla="*/ 5527899 w 6368692"/>
              <a:gd name="connsiteY5" fmla="*/ 5044658 h 5044658"/>
              <a:gd name="connsiteX6" fmla="*/ 840793 w 6368692"/>
              <a:gd name="connsiteY6" fmla="*/ 5044658 h 5044658"/>
              <a:gd name="connsiteX7" fmla="*/ 0 w 6368692"/>
              <a:gd name="connsiteY7" fmla="*/ 4203865 h 5044658"/>
              <a:gd name="connsiteX8" fmla="*/ 0 w 6368692"/>
              <a:gd name="connsiteY8" fmla="*/ 840793 h 5044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8692" h="5044658" fill="none" extrusionOk="0">
                <a:moveTo>
                  <a:pt x="0" y="840793"/>
                </a:moveTo>
                <a:cubicBezTo>
                  <a:pt x="-36271" y="378691"/>
                  <a:pt x="366639" y="55631"/>
                  <a:pt x="840793" y="0"/>
                </a:cubicBezTo>
                <a:cubicBezTo>
                  <a:pt x="2414921" y="77600"/>
                  <a:pt x="4306189" y="-27269"/>
                  <a:pt x="5527899" y="0"/>
                </a:cubicBezTo>
                <a:cubicBezTo>
                  <a:pt x="6022886" y="-40406"/>
                  <a:pt x="6374138" y="378039"/>
                  <a:pt x="6368692" y="840793"/>
                </a:cubicBezTo>
                <a:cubicBezTo>
                  <a:pt x="6477692" y="1845335"/>
                  <a:pt x="6290483" y="3332090"/>
                  <a:pt x="6368692" y="4203865"/>
                </a:cubicBezTo>
                <a:cubicBezTo>
                  <a:pt x="6332851" y="4654201"/>
                  <a:pt x="5952408" y="5062232"/>
                  <a:pt x="5527899" y="5044658"/>
                </a:cubicBezTo>
                <a:cubicBezTo>
                  <a:pt x="3226689" y="5093835"/>
                  <a:pt x="1921034" y="4921956"/>
                  <a:pt x="840793" y="5044658"/>
                </a:cubicBezTo>
                <a:cubicBezTo>
                  <a:pt x="369174" y="5100434"/>
                  <a:pt x="-26969" y="4691442"/>
                  <a:pt x="0" y="4203865"/>
                </a:cubicBezTo>
                <a:cubicBezTo>
                  <a:pt x="47022" y="3374851"/>
                  <a:pt x="104569" y="1978849"/>
                  <a:pt x="0" y="840793"/>
                </a:cubicBezTo>
                <a:close/>
              </a:path>
              <a:path w="6368692" h="5044658" stroke="0" extrusionOk="0">
                <a:moveTo>
                  <a:pt x="0" y="840793"/>
                </a:moveTo>
                <a:cubicBezTo>
                  <a:pt x="48296" y="370916"/>
                  <a:pt x="387240" y="-721"/>
                  <a:pt x="840793" y="0"/>
                </a:cubicBezTo>
                <a:cubicBezTo>
                  <a:pt x="2915446" y="-129276"/>
                  <a:pt x="4696622" y="-77778"/>
                  <a:pt x="5527899" y="0"/>
                </a:cubicBezTo>
                <a:cubicBezTo>
                  <a:pt x="5974578" y="-56357"/>
                  <a:pt x="6365484" y="394931"/>
                  <a:pt x="6368692" y="840793"/>
                </a:cubicBezTo>
                <a:cubicBezTo>
                  <a:pt x="6450291" y="1491911"/>
                  <a:pt x="6522992" y="3779628"/>
                  <a:pt x="6368692" y="4203865"/>
                </a:cubicBezTo>
                <a:cubicBezTo>
                  <a:pt x="6395790" y="4725370"/>
                  <a:pt x="5969454" y="5052407"/>
                  <a:pt x="5527899" y="5044658"/>
                </a:cubicBezTo>
                <a:cubicBezTo>
                  <a:pt x="4844878" y="5088878"/>
                  <a:pt x="1698468" y="5015276"/>
                  <a:pt x="840793" y="5044658"/>
                </a:cubicBezTo>
                <a:cubicBezTo>
                  <a:pt x="355406" y="4963855"/>
                  <a:pt x="-58535" y="4654693"/>
                  <a:pt x="0" y="4203865"/>
                </a:cubicBezTo>
                <a:cubicBezTo>
                  <a:pt x="-159954" y="3220932"/>
                  <a:pt x="22140" y="2496367"/>
                  <a:pt x="0" y="840793"/>
                </a:cubicBezTo>
                <a:close/>
              </a:path>
            </a:pathLst>
          </a:custGeom>
          <a:solidFill>
            <a:schemeClr val="bg1"/>
          </a:solidFill>
          <a:ln w="76200">
            <a:solidFill>
              <a:schemeClr val="accent4">
                <a:lumMod val="75000"/>
              </a:schemeClr>
            </a:solidFill>
            <a:prstDash val="dash"/>
            <a:extLst>
              <a:ext uri="{C807C97D-BFC1-408E-A445-0C87EB9F89A2}">
                <ask:lineSketchStyleProps xmlns:ask="http://schemas.microsoft.com/office/drawing/2018/sketchyshapes" sd="2925326911">
                  <a:prstGeom prst="roundRect">
                    <a:avLst/>
                  </a:prstGeom>
                  <ask:type>
                    <ask:lineSketchCurved/>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8" name="Group 17"/>
          <p:cNvGrpSpPr/>
          <p:nvPr/>
        </p:nvGrpSpPr>
        <p:grpSpPr>
          <a:xfrm>
            <a:off x="1560871" y="1729324"/>
            <a:ext cx="6701334" cy="995493"/>
            <a:chOff x="4860662" y="1637713"/>
            <a:chExt cx="6701334" cy="995493"/>
          </a:xfrm>
        </p:grpSpPr>
        <p:sp>
          <p:nvSpPr>
            <p:cNvPr id="19" name="TextBox 47">
              <a:extLst>
                <a:ext uri="{FF2B5EF4-FFF2-40B4-BE49-F238E27FC236}">
                  <a16:creationId xmlns:a16="http://schemas.microsoft.com/office/drawing/2014/main" id="{B80138F7-4E41-D56C-8B11-2F19F0D81CCA}"/>
                </a:ext>
              </a:extLst>
            </p:cNvPr>
            <p:cNvSpPr txBox="1"/>
            <p:nvPr/>
          </p:nvSpPr>
          <p:spPr>
            <a:xfrm>
              <a:off x="6043135" y="1847735"/>
              <a:ext cx="5518861" cy="785471"/>
            </a:xfrm>
            <a:prstGeom prst="rect">
              <a:avLst/>
            </a:prstGeom>
            <a:noFill/>
          </p:spPr>
          <p:txBody>
            <a:bodyPr wrap="square" rtlCol="0">
              <a:spAutoFit/>
            </a:bodyPr>
            <a:lstStyle/>
            <a:p>
              <a:pPr algn="just">
                <a:lnSpc>
                  <a:spcPct val="120000"/>
                </a:lnSpc>
              </a:pPr>
              <a:r>
                <a:rPr lang="en-US" sz="4000" b="1" dirty="0">
                  <a:solidFill>
                    <a:schemeClr val="accent4">
                      <a:lumMod val="75000"/>
                    </a:schemeClr>
                  </a:solidFill>
                  <a:latin typeface="UTM Duepuntozero" panose="02040603050506020204" pitchFamily="18" charset="0"/>
                </a:rPr>
                <a:t>GV GHI DẶN DÒ Ở ĐÂY.</a:t>
              </a:r>
              <a:endParaRPr lang="en-US" sz="4000" dirty="0">
                <a:solidFill>
                  <a:schemeClr val="accent4">
                    <a:lumMod val="75000"/>
                  </a:schemeClr>
                </a:solidFill>
                <a:latin typeface="Calibri" panose="020F0502020204030204" pitchFamily="34" charset="0"/>
                <a:cs typeface="Calibri" panose="020F0502020204030204" pitchFamily="34" charset="0"/>
              </a:endParaRPr>
            </a:p>
          </p:txBody>
        </p:sp>
        <p:pic>
          <p:nvPicPr>
            <p:cNvPr id="20"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860662" y="1637713"/>
              <a:ext cx="1182473" cy="886855"/>
            </a:xfrm>
            <a:prstGeom prst="rect">
              <a:avLst/>
            </a:prstGeom>
          </p:spPr>
        </p:pic>
      </p:grpSp>
      <p:grpSp>
        <p:nvGrpSpPr>
          <p:cNvPr id="21" name="Group 20"/>
          <p:cNvGrpSpPr/>
          <p:nvPr/>
        </p:nvGrpSpPr>
        <p:grpSpPr>
          <a:xfrm>
            <a:off x="1487718" y="2813086"/>
            <a:ext cx="6701334" cy="995493"/>
            <a:chOff x="4860662" y="1637713"/>
            <a:chExt cx="6701334" cy="995493"/>
          </a:xfrm>
        </p:grpSpPr>
        <p:sp>
          <p:nvSpPr>
            <p:cNvPr id="22" name="TextBox 47">
              <a:extLst>
                <a:ext uri="{FF2B5EF4-FFF2-40B4-BE49-F238E27FC236}">
                  <a16:creationId xmlns:a16="http://schemas.microsoft.com/office/drawing/2014/main" id="{B80138F7-4E41-D56C-8B11-2F19F0D81CCA}"/>
                </a:ext>
              </a:extLst>
            </p:cNvPr>
            <p:cNvSpPr txBox="1"/>
            <p:nvPr/>
          </p:nvSpPr>
          <p:spPr>
            <a:xfrm>
              <a:off x="6043135" y="1847735"/>
              <a:ext cx="5518861" cy="785471"/>
            </a:xfrm>
            <a:prstGeom prst="rect">
              <a:avLst/>
            </a:prstGeom>
            <a:noFill/>
          </p:spPr>
          <p:txBody>
            <a:bodyPr wrap="square" rtlCol="0">
              <a:spAutoFit/>
            </a:bodyPr>
            <a:lstStyle/>
            <a:p>
              <a:pPr algn="just">
                <a:lnSpc>
                  <a:spcPct val="120000"/>
                </a:lnSpc>
              </a:pPr>
              <a:r>
                <a:rPr lang="en-US" sz="4000" b="1" dirty="0">
                  <a:solidFill>
                    <a:schemeClr val="accent4">
                      <a:lumMod val="75000"/>
                    </a:schemeClr>
                  </a:solidFill>
                  <a:latin typeface="UTM Duepuntozero" panose="02040603050506020204" pitchFamily="18" charset="0"/>
                </a:rPr>
                <a:t>GV GHI DẶN DÒ Ở ĐÂY.</a:t>
              </a:r>
              <a:endParaRPr lang="en-US" sz="4000" dirty="0">
                <a:solidFill>
                  <a:schemeClr val="accent4">
                    <a:lumMod val="75000"/>
                  </a:schemeClr>
                </a:solidFill>
                <a:latin typeface="Calibri" panose="020F0502020204030204" pitchFamily="34" charset="0"/>
                <a:cs typeface="Calibri" panose="020F0502020204030204" pitchFamily="34" charset="0"/>
              </a:endParaRPr>
            </a:p>
          </p:txBody>
        </p:sp>
        <p:pic>
          <p:nvPicPr>
            <p:cNvPr id="2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860662" y="1637713"/>
              <a:ext cx="1182473" cy="886855"/>
            </a:xfrm>
            <a:prstGeom prst="rect">
              <a:avLst/>
            </a:prstGeom>
          </p:spPr>
        </p:pic>
      </p:grpSp>
      <p:grpSp>
        <p:nvGrpSpPr>
          <p:cNvPr id="24" name="Group 23"/>
          <p:cNvGrpSpPr/>
          <p:nvPr/>
        </p:nvGrpSpPr>
        <p:grpSpPr>
          <a:xfrm>
            <a:off x="1503965" y="3928362"/>
            <a:ext cx="6701334" cy="995493"/>
            <a:chOff x="4860662" y="1637713"/>
            <a:chExt cx="6701334" cy="995493"/>
          </a:xfrm>
        </p:grpSpPr>
        <p:sp>
          <p:nvSpPr>
            <p:cNvPr id="25" name="TextBox 47">
              <a:extLst>
                <a:ext uri="{FF2B5EF4-FFF2-40B4-BE49-F238E27FC236}">
                  <a16:creationId xmlns:a16="http://schemas.microsoft.com/office/drawing/2014/main" id="{B80138F7-4E41-D56C-8B11-2F19F0D81CCA}"/>
                </a:ext>
              </a:extLst>
            </p:cNvPr>
            <p:cNvSpPr txBox="1"/>
            <p:nvPr/>
          </p:nvSpPr>
          <p:spPr>
            <a:xfrm>
              <a:off x="6043135" y="1847735"/>
              <a:ext cx="5518861" cy="785471"/>
            </a:xfrm>
            <a:prstGeom prst="rect">
              <a:avLst/>
            </a:prstGeom>
            <a:noFill/>
          </p:spPr>
          <p:txBody>
            <a:bodyPr wrap="square" rtlCol="0">
              <a:spAutoFit/>
            </a:bodyPr>
            <a:lstStyle/>
            <a:p>
              <a:pPr algn="just">
                <a:lnSpc>
                  <a:spcPct val="120000"/>
                </a:lnSpc>
              </a:pPr>
              <a:r>
                <a:rPr lang="en-US" sz="4000" b="1" dirty="0">
                  <a:solidFill>
                    <a:schemeClr val="accent4">
                      <a:lumMod val="75000"/>
                    </a:schemeClr>
                  </a:solidFill>
                  <a:latin typeface="UTM Duepuntozero" panose="02040603050506020204" pitchFamily="18" charset="0"/>
                </a:rPr>
                <a:t>GV GHI DẶN DÒ Ở ĐÂY.</a:t>
              </a:r>
              <a:endParaRPr lang="en-US" sz="4000" dirty="0">
                <a:solidFill>
                  <a:schemeClr val="accent4">
                    <a:lumMod val="75000"/>
                  </a:schemeClr>
                </a:solidFill>
                <a:latin typeface="Calibri" panose="020F0502020204030204" pitchFamily="34" charset="0"/>
                <a:cs typeface="Calibri" panose="020F0502020204030204" pitchFamily="34" charset="0"/>
              </a:endParaRPr>
            </a:p>
          </p:txBody>
        </p:sp>
        <p:pic>
          <p:nvPicPr>
            <p:cNvPr id="26"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860662" y="1637713"/>
              <a:ext cx="1182473" cy="886855"/>
            </a:xfrm>
            <a:prstGeom prst="rect">
              <a:avLst/>
            </a:prstGeom>
          </p:spPr>
        </p:pic>
      </p:grpSp>
      <p:grpSp>
        <p:nvGrpSpPr>
          <p:cNvPr id="27" name="Group 26"/>
          <p:cNvGrpSpPr/>
          <p:nvPr/>
        </p:nvGrpSpPr>
        <p:grpSpPr>
          <a:xfrm>
            <a:off x="1560871" y="5036388"/>
            <a:ext cx="6701334" cy="995493"/>
            <a:chOff x="4860662" y="1637713"/>
            <a:chExt cx="6701334" cy="995493"/>
          </a:xfrm>
        </p:grpSpPr>
        <p:sp>
          <p:nvSpPr>
            <p:cNvPr id="28" name="TextBox 47">
              <a:extLst>
                <a:ext uri="{FF2B5EF4-FFF2-40B4-BE49-F238E27FC236}">
                  <a16:creationId xmlns:a16="http://schemas.microsoft.com/office/drawing/2014/main" id="{B80138F7-4E41-D56C-8B11-2F19F0D81CCA}"/>
                </a:ext>
              </a:extLst>
            </p:cNvPr>
            <p:cNvSpPr txBox="1"/>
            <p:nvPr/>
          </p:nvSpPr>
          <p:spPr>
            <a:xfrm>
              <a:off x="6043135" y="1847735"/>
              <a:ext cx="5518861" cy="785471"/>
            </a:xfrm>
            <a:prstGeom prst="rect">
              <a:avLst/>
            </a:prstGeom>
            <a:noFill/>
          </p:spPr>
          <p:txBody>
            <a:bodyPr wrap="square" rtlCol="0">
              <a:spAutoFit/>
            </a:bodyPr>
            <a:lstStyle/>
            <a:p>
              <a:pPr algn="just">
                <a:lnSpc>
                  <a:spcPct val="120000"/>
                </a:lnSpc>
              </a:pPr>
              <a:r>
                <a:rPr lang="en-US" sz="4000" b="1" dirty="0">
                  <a:solidFill>
                    <a:schemeClr val="accent4">
                      <a:lumMod val="75000"/>
                    </a:schemeClr>
                  </a:solidFill>
                  <a:latin typeface="UTM Duepuntozero" panose="02040603050506020204" pitchFamily="18" charset="0"/>
                </a:rPr>
                <a:t>GV GHI DẶN DÒ Ở ĐÂY.</a:t>
              </a:r>
              <a:endParaRPr lang="en-US" sz="4000" dirty="0">
                <a:solidFill>
                  <a:schemeClr val="accent4">
                    <a:lumMod val="75000"/>
                  </a:schemeClr>
                </a:solidFill>
                <a:latin typeface="Calibri" panose="020F0502020204030204" pitchFamily="34" charset="0"/>
                <a:cs typeface="Calibri" panose="020F0502020204030204" pitchFamily="34" charset="0"/>
              </a:endParaRPr>
            </a:p>
          </p:txBody>
        </p:sp>
        <p:pic>
          <p:nvPicPr>
            <p:cNvPr id="29"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860662" y="1637713"/>
              <a:ext cx="1182473" cy="886855"/>
            </a:xfrm>
            <a:prstGeom prst="rect">
              <a:avLst/>
            </a:prstGeom>
          </p:spPr>
        </p:pic>
      </p:grpSp>
      <p:pic>
        <p:nvPicPr>
          <p:cNvPr id="2" name="Picture 1">
            <a:extLst>
              <a:ext uri="{FF2B5EF4-FFF2-40B4-BE49-F238E27FC236}">
                <a16:creationId xmlns:a16="http://schemas.microsoft.com/office/drawing/2014/main" id="{644A861E-D6D6-3708-D172-D7C052F024ED}"/>
              </a:ext>
            </a:extLst>
          </p:cNvPr>
          <p:cNvPicPr>
            <a:picLocks noChangeAspect="1"/>
          </p:cNvPicPr>
          <p:nvPr/>
        </p:nvPicPr>
        <p:blipFill>
          <a:blip r:embed="rId7"/>
          <a:stretch>
            <a:fillRect/>
          </a:stretch>
        </p:blipFill>
        <p:spPr>
          <a:xfrm>
            <a:off x="1446511" y="143172"/>
            <a:ext cx="6291617" cy="1938696"/>
          </a:xfrm>
          <a:prstGeom prst="rect">
            <a:avLst/>
          </a:prstGeom>
        </p:spPr>
      </p:pic>
    </p:spTree>
    <p:extLst>
      <p:ext uri="{BB962C8B-B14F-4D97-AF65-F5344CB8AC3E}">
        <p14:creationId xmlns:p14="http://schemas.microsoft.com/office/powerpoint/2010/main" val="15900561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par>
                                <p:cTn id="9" presetID="32" presetClass="emph" presetSubtype="0" fill="hold" nodeType="withEffect">
                                  <p:stCondLst>
                                    <p:cond delay="0"/>
                                  </p:stCondLst>
                                  <p:childTnLst>
                                    <p:animRot by="120000">
                                      <p:cBhvr>
                                        <p:cTn id="10" dur="100" fill="hold">
                                          <p:stCondLst>
                                            <p:cond delay="0"/>
                                          </p:stCondLst>
                                        </p:cTn>
                                        <p:tgtEl>
                                          <p:spTgt spid="53"/>
                                        </p:tgtEl>
                                        <p:attrNameLst>
                                          <p:attrName>r</p:attrName>
                                        </p:attrNameLst>
                                      </p:cBhvr>
                                    </p:animRot>
                                    <p:animRot by="-240000">
                                      <p:cBhvr>
                                        <p:cTn id="11" dur="200" fill="hold">
                                          <p:stCondLst>
                                            <p:cond delay="200"/>
                                          </p:stCondLst>
                                        </p:cTn>
                                        <p:tgtEl>
                                          <p:spTgt spid="53"/>
                                        </p:tgtEl>
                                        <p:attrNameLst>
                                          <p:attrName>r</p:attrName>
                                        </p:attrNameLst>
                                      </p:cBhvr>
                                    </p:animRot>
                                    <p:animRot by="240000">
                                      <p:cBhvr>
                                        <p:cTn id="12" dur="200" fill="hold">
                                          <p:stCondLst>
                                            <p:cond delay="400"/>
                                          </p:stCondLst>
                                        </p:cTn>
                                        <p:tgtEl>
                                          <p:spTgt spid="53"/>
                                        </p:tgtEl>
                                        <p:attrNameLst>
                                          <p:attrName>r</p:attrName>
                                        </p:attrNameLst>
                                      </p:cBhvr>
                                    </p:animRot>
                                    <p:animRot by="-240000">
                                      <p:cBhvr>
                                        <p:cTn id="13" dur="200" fill="hold">
                                          <p:stCondLst>
                                            <p:cond delay="600"/>
                                          </p:stCondLst>
                                        </p:cTn>
                                        <p:tgtEl>
                                          <p:spTgt spid="53"/>
                                        </p:tgtEl>
                                        <p:attrNameLst>
                                          <p:attrName>r</p:attrName>
                                        </p:attrNameLst>
                                      </p:cBhvr>
                                    </p:animRot>
                                    <p:animRot by="120000">
                                      <p:cBhvr>
                                        <p:cTn id="14" dur="200" fill="hold">
                                          <p:stCondLst>
                                            <p:cond delay="800"/>
                                          </p:stCondLst>
                                        </p:cTn>
                                        <p:tgtEl>
                                          <p:spTgt spid="53"/>
                                        </p:tgtEl>
                                        <p:attrNameLst>
                                          <p:attrName>r</p:attrName>
                                        </p:attrNameLst>
                                      </p:cBhvr>
                                    </p:animRot>
                                  </p:childTnLst>
                                </p:cTn>
                              </p:par>
                              <p:par>
                                <p:cTn id="15" presetID="10" presetClass="entr" presetSubtype="0" fill="hold" grpId="0" nodeType="withEffect">
                                  <p:stCondLst>
                                    <p:cond delay="5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1000"/>
                            </p:stCondLst>
                            <p:childTnLst>
                              <p:par>
                                <p:cTn id="19" presetID="42" presetClass="entr" presetSubtype="0" fill="hold"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42" presetClass="entr" presetSubtype="0" fill="hold"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anim calcmode="lin" valueType="num">
                                      <p:cBhvr>
                                        <p:cTn id="28" dur="1000" fill="hold"/>
                                        <p:tgtEl>
                                          <p:spTgt spid="21"/>
                                        </p:tgtEl>
                                        <p:attrNameLst>
                                          <p:attrName>ppt_x</p:attrName>
                                        </p:attrNameLst>
                                      </p:cBhvr>
                                      <p:tavLst>
                                        <p:tav tm="0">
                                          <p:val>
                                            <p:strVal val="#ppt_x"/>
                                          </p:val>
                                        </p:tav>
                                        <p:tav tm="100000">
                                          <p:val>
                                            <p:strVal val="#ppt_x"/>
                                          </p:val>
                                        </p:tav>
                                      </p:tavLst>
                                    </p:anim>
                                    <p:anim calcmode="lin" valueType="num">
                                      <p:cBhvr>
                                        <p:cTn id="29" dur="1000" fill="hold"/>
                                        <p:tgtEl>
                                          <p:spTgt spid="21"/>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42" presetClass="entr" presetSubtype="0"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anim calcmode="lin" valueType="num">
                                      <p:cBhvr>
                                        <p:cTn id="34" dur="1000" fill="hold"/>
                                        <p:tgtEl>
                                          <p:spTgt spid="24"/>
                                        </p:tgtEl>
                                        <p:attrNameLst>
                                          <p:attrName>ppt_x</p:attrName>
                                        </p:attrNameLst>
                                      </p:cBhvr>
                                      <p:tavLst>
                                        <p:tav tm="0">
                                          <p:val>
                                            <p:strVal val="#ppt_x"/>
                                          </p:val>
                                        </p:tav>
                                        <p:tav tm="100000">
                                          <p:val>
                                            <p:strVal val="#ppt_x"/>
                                          </p:val>
                                        </p:tav>
                                      </p:tavLst>
                                    </p:anim>
                                    <p:anim calcmode="lin" valueType="num">
                                      <p:cBhvr>
                                        <p:cTn id="35" dur="1000" fill="hold"/>
                                        <p:tgtEl>
                                          <p:spTgt spid="24"/>
                                        </p:tgtEl>
                                        <p:attrNameLst>
                                          <p:attrName>ppt_y</p:attrName>
                                        </p:attrNameLst>
                                      </p:cBhvr>
                                      <p:tavLst>
                                        <p:tav tm="0">
                                          <p:val>
                                            <p:strVal val="#ppt_y+.1"/>
                                          </p:val>
                                        </p:tav>
                                        <p:tav tm="100000">
                                          <p:val>
                                            <p:strVal val="#ppt_y"/>
                                          </p:val>
                                        </p:tav>
                                      </p:tavLst>
                                    </p:anim>
                                  </p:childTnLst>
                                </p:cTn>
                              </p:par>
                            </p:childTnLst>
                          </p:cTn>
                        </p:par>
                        <p:par>
                          <p:cTn id="36" fill="hold">
                            <p:stCondLst>
                              <p:cond delay="4000"/>
                            </p:stCondLst>
                            <p:childTnLst>
                              <p:par>
                                <p:cTn id="37" presetID="42" presetClass="entr" presetSubtype="0"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1000"/>
                                        <p:tgtEl>
                                          <p:spTgt spid="27"/>
                                        </p:tgtEl>
                                      </p:cBhvr>
                                    </p:animEffect>
                                    <p:anim calcmode="lin" valueType="num">
                                      <p:cBhvr>
                                        <p:cTn id="40" dur="1000" fill="hold"/>
                                        <p:tgtEl>
                                          <p:spTgt spid="27"/>
                                        </p:tgtEl>
                                        <p:attrNameLst>
                                          <p:attrName>ppt_x</p:attrName>
                                        </p:attrNameLst>
                                      </p:cBhvr>
                                      <p:tavLst>
                                        <p:tav tm="0">
                                          <p:val>
                                            <p:strVal val="#ppt_x"/>
                                          </p:val>
                                        </p:tav>
                                        <p:tav tm="100000">
                                          <p:val>
                                            <p:strVal val="#ppt_x"/>
                                          </p:val>
                                        </p:tav>
                                      </p:tavLst>
                                    </p:anim>
                                    <p:anim calcmode="lin" valueType="num">
                                      <p:cBhvr>
                                        <p:cTn id="4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t="16516"/>
          <a:stretch/>
        </p:blipFill>
        <p:spPr>
          <a:xfrm>
            <a:off x="0" y="-13448"/>
            <a:ext cx="12192000" cy="6871447"/>
          </a:xfrm>
          <a:prstGeom prst="rect">
            <a:avLst/>
          </a:prstGeom>
        </p:spPr>
      </p:pic>
      <p:pic>
        <p:nvPicPr>
          <p:cNvPr id="11" name="Graphic 52">
            <a:extLst>
              <a:ext uri="{FF2B5EF4-FFF2-40B4-BE49-F238E27FC236}">
                <a16:creationId xmlns:a16="http://schemas.microsoft.com/office/drawing/2014/main" id="{AEC247EE-8D6B-36AE-D2F7-712AEDB724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262205" y="2453563"/>
            <a:ext cx="3135400" cy="4155111"/>
          </a:xfrm>
          <a:prstGeom prst="rect">
            <a:avLst/>
          </a:prstGeom>
          <a:effectLst>
            <a:outerShdw blurRad="76200" dir="13500000" sy="23000" kx="1200000" algn="br" rotWithShape="0">
              <a:prstClr val="black">
                <a:alpha val="20000"/>
              </a:prstClr>
            </a:outerShdw>
          </a:effectLst>
        </p:spPr>
      </p:pic>
      <p:pic>
        <p:nvPicPr>
          <p:cNvPr id="2" name="Picture 1">
            <a:extLst>
              <a:ext uri="{FF2B5EF4-FFF2-40B4-BE49-F238E27FC236}">
                <a16:creationId xmlns:a16="http://schemas.microsoft.com/office/drawing/2014/main" id="{22F4C640-AB54-5F28-3D05-AA7D787B2301}"/>
              </a:ext>
            </a:extLst>
          </p:cNvPr>
          <p:cNvPicPr>
            <a:picLocks noChangeAspect="1"/>
          </p:cNvPicPr>
          <p:nvPr/>
        </p:nvPicPr>
        <p:blipFill>
          <a:blip r:embed="rId5"/>
          <a:stretch>
            <a:fillRect/>
          </a:stretch>
        </p:blipFill>
        <p:spPr>
          <a:xfrm>
            <a:off x="376568" y="1554323"/>
            <a:ext cx="8492464" cy="3627434"/>
          </a:xfrm>
          <a:prstGeom prst="rect">
            <a:avLst/>
          </a:prstGeom>
        </p:spPr>
      </p:pic>
    </p:spTree>
    <p:extLst>
      <p:ext uri="{BB962C8B-B14F-4D97-AF65-F5344CB8AC3E}">
        <p14:creationId xmlns:p14="http://schemas.microsoft.com/office/powerpoint/2010/main" val="307086378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y2mate.com - NHẢY KHỞI ĐỘNG TIẾT HỌC PHẦN 1_v720P">
            <a:hlinkClick r:id="" action="ppaction://media"/>
            <a:extLst>
              <a:ext uri="{FF2B5EF4-FFF2-40B4-BE49-F238E27FC236}">
                <a16:creationId xmlns:a16="http://schemas.microsoft.com/office/drawing/2014/main" id="{9BF68EE3-9B81-5E3E-D1A6-91A41C16EB6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5840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4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17083"/>
          <a:stretch/>
        </p:blipFill>
        <p:spPr>
          <a:xfrm>
            <a:off x="0" y="-67236"/>
            <a:ext cx="12192000" cy="6925235"/>
          </a:xfrm>
          <a:prstGeom prst="rect">
            <a:avLst/>
          </a:prstGeom>
        </p:spPr>
      </p:pic>
      <p:sp>
        <p:nvSpPr>
          <p:cNvPr id="3" name="Rectangle: Rounded Corners 2">
            <a:extLst>
              <a:ext uri="{FF2B5EF4-FFF2-40B4-BE49-F238E27FC236}">
                <a16:creationId xmlns:a16="http://schemas.microsoft.com/office/drawing/2014/main" id="{229C6D28-2D86-8F3B-D70A-9E403E33CDAD}"/>
              </a:ext>
            </a:extLst>
          </p:cNvPr>
          <p:cNvSpPr/>
          <p:nvPr/>
        </p:nvSpPr>
        <p:spPr>
          <a:xfrm>
            <a:off x="445782" y="11600"/>
            <a:ext cx="8465318" cy="3998779"/>
          </a:xfrm>
          <a:custGeom>
            <a:avLst/>
            <a:gdLst>
              <a:gd name="connsiteX0" fmla="*/ 0 w 8465318"/>
              <a:gd name="connsiteY0" fmla="*/ 666476 h 3998779"/>
              <a:gd name="connsiteX1" fmla="*/ 666476 w 8465318"/>
              <a:gd name="connsiteY1" fmla="*/ 0 h 3998779"/>
              <a:gd name="connsiteX2" fmla="*/ 7798842 w 8465318"/>
              <a:gd name="connsiteY2" fmla="*/ 0 h 3998779"/>
              <a:gd name="connsiteX3" fmla="*/ 8465318 w 8465318"/>
              <a:gd name="connsiteY3" fmla="*/ 666476 h 3998779"/>
              <a:gd name="connsiteX4" fmla="*/ 8465318 w 8465318"/>
              <a:gd name="connsiteY4" fmla="*/ 3332303 h 3998779"/>
              <a:gd name="connsiteX5" fmla="*/ 7798842 w 8465318"/>
              <a:gd name="connsiteY5" fmla="*/ 3998779 h 3998779"/>
              <a:gd name="connsiteX6" fmla="*/ 666476 w 8465318"/>
              <a:gd name="connsiteY6" fmla="*/ 3998779 h 3998779"/>
              <a:gd name="connsiteX7" fmla="*/ 0 w 8465318"/>
              <a:gd name="connsiteY7" fmla="*/ 3332303 h 3998779"/>
              <a:gd name="connsiteX8" fmla="*/ 0 w 8465318"/>
              <a:gd name="connsiteY8" fmla="*/ 666476 h 3998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65318" h="3998779" fill="none" extrusionOk="0">
                <a:moveTo>
                  <a:pt x="0" y="666476"/>
                </a:moveTo>
                <a:cubicBezTo>
                  <a:pt x="-16458" y="295729"/>
                  <a:pt x="322007" y="19314"/>
                  <a:pt x="666476" y="0"/>
                </a:cubicBezTo>
                <a:cubicBezTo>
                  <a:pt x="2019229" y="130954"/>
                  <a:pt x="6964065" y="43574"/>
                  <a:pt x="7798842" y="0"/>
                </a:cubicBezTo>
                <a:cubicBezTo>
                  <a:pt x="8186066" y="29480"/>
                  <a:pt x="8489136" y="327566"/>
                  <a:pt x="8465318" y="666476"/>
                </a:cubicBezTo>
                <a:cubicBezTo>
                  <a:pt x="8314879" y="1629907"/>
                  <a:pt x="8551197" y="2701881"/>
                  <a:pt x="8465318" y="3332303"/>
                </a:cubicBezTo>
                <a:cubicBezTo>
                  <a:pt x="8425484" y="3706929"/>
                  <a:pt x="8122255" y="3967956"/>
                  <a:pt x="7798842" y="3998779"/>
                </a:cubicBezTo>
                <a:cubicBezTo>
                  <a:pt x="5211171" y="4153976"/>
                  <a:pt x="2688830" y="4161799"/>
                  <a:pt x="666476" y="3998779"/>
                </a:cubicBezTo>
                <a:cubicBezTo>
                  <a:pt x="299232" y="3987405"/>
                  <a:pt x="-35622" y="3721188"/>
                  <a:pt x="0" y="3332303"/>
                </a:cubicBezTo>
                <a:cubicBezTo>
                  <a:pt x="64656" y="3026274"/>
                  <a:pt x="-17807" y="1173415"/>
                  <a:pt x="0" y="666476"/>
                </a:cubicBezTo>
                <a:close/>
              </a:path>
              <a:path w="8465318" h="3998779" stroke="0" extrusionOk="0">
                <a:moveTo>
                  <a:pt x="0" y="666476"/>
                </a:moveTo>
                <a:cubicBezTo>
                  <a:pt x="-35247" y="276650"/>
                  <a:pt x="251632" y="17549"/>
                  <a:pt x="666476" y="0"/>
                </a:cubicBezTo>
                <a:cubicBezTo>
                  <a:pt x="3600348" y="132882"/>
                  <a:pt x="6942167" y="-84951"/>
                  <a:pt x="7798842" y="0"/>
                </a:cubicBezTo>
                <a:cubicBezTo>
                  <a:pt x="8125555" y="40402"/>
                  <a:pt x="8458748" y="334705"/>
                  <a:pt x="8465318" y="666476"/>
                </a:cubicBezTo>
                <a:cubicBezTo>
                  <a:pt x="8485505" y="1333457"/>
                  <a:pt x="8617798" y="2755865"/>
                  <a:pt x="8465318" y="3332303"/>
                </a:cubicBezTo>
                <a:cubicBezTo>
                  <a:pt x="8498860" y="3704367"/>
                  <a:pt x="8195287" y="3940415"/>
                  <a:pt x="7798842" y="3998779"/>
                </a:cubicBezTo>
                <a:cubicBezTo>
                  <a:pt x="6257089" y="4086418"/>
                  <a:pt x="1535950" y="3926100"/>
                  <a:pt x="666476" y="3998779"/>
                </a:cubicBezTo>
                <a:cubicBezTo>
                  <a:pt x="293312" y="3950340"/>
                  <a:pt x="-37653" y="3752715"/>
                  <a:pt x="0" y="3332303"/>
                </a:cubicBezTo>
                <a:cubicBezTo>
                  <a:pt x="-38581" y="2955657"/>
                  <a:pt x="63341" y="1210820"/>
                  <a:pt x="0" y="666476"/>
                </a:cubicBezTo>
                <a:close/>
              </a:path>
            </a:pathLst>
          </a:custGeom>
          <a:solidFill>
            <a:schemeClr val="bg1">
              <a:alpha val="80000"/>
            </a:schemeClr>
          </a:solidFill>
          <a:ln w="28575">
            <a:solidFill>
              <a:srgbClr val="002060"/>
            </a:solidFill>
            <a:extLst>
              <a:ext uri="{C807C97D-BFC1-408E-A445-0C87EB9F89A2}">
                <ask:lineSketchStyleProps xmlns:ask="http://schemas.microsoft.com/office/drawing/2018/sketchyshapes" sd="1219033472">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90D6241-FA07-D0AB-755A-C1FF5DF0AE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772670" y="2495317"/>
            <a:ext cx="3135400" cy="4155111"/>
          </a:xfrm>
          <a:prstGeom prst="rect">
            <a:avLst/>
          </a:prstGeom>
          <a:effectLst>
            <a:outerShdw blurRad="76200" dir="13500000" sy="23000" kx="1200000" algn="br" rotWithShape="0">
              <a:prstClr val="black">
                <a:alpha val="20000"/>
              </a:prstClr>
            </a:outerShdw>
          </a:effectLst>
        </p:spPr>
      </p:pic>
      <p:sp>
        <p:nvSpPr>
          <p:cNvPr id="26" name="Hộp Văn bản 22">
            <a:extLst>
              <a:ext uri="{FF2B5EF4-FFF2-40B4-BE49-F238E27FC236}">
                <a16:creationId xmlns:a16="http://schemas.microsoft.com/office/drawing/2014/main" id="{026AE188-2DA9-8FD5-6A01-A3790A4D94D8}"/>
              </a:ext>
            </a:extLst>
          </p:cNvPr>
          <p:cNvSpPr txBox="1"/>
          <p:nvPr/>
        </p:nvSpPr>
        <p:spPr>
          <a:xfrm>
            <a:off x="472293" y="-162338"/>
            <a:ext cx="8801138" cy="754694"/>
          </a:xfrm>
          <a:prstGeom prst="rect">
            <a:avLst/>
          </a:prstGeom>
          <a:noFill/>
        </p:spPr>
        <p:txBody>
          <a:bodyPr wrap="square">
            <a:spAutoFit/>
          </a:bodyPr>
          <a:lstStyle/>
          <a:p>
            <a:pPr algn="ctr">
              <a:lnSpc>
                <a:spcPct val="150000"/>
              </a:lnSpc>
            </a:pPr>
            <a:r>
              <a:rPr lang="en-US" altLang="zh-CN" sz="3200" dirty="0">
                <a:ln w="3175">
                  <a:solidFill>
                    <a:srgbClr val="002060"/>
                  </a:solidFill>
                </a:ln>
                <a:solidFill>
                  <a:srgbClr val="002060"/>
                </a:solidFill>
                <a:ea typeface="微软雅黑" panose="020B0503020204020204" pitchFamily="34" charset="-122"/>
              </a:rPr>
              <a:t>Thứ … ngày … tháng … năm …</a:t>
            </a:r>
          </a:p>
        </p:txBody>
      </p:sp>
      <p:pic>
        <p:nvPicPr>
          <p:cNvPr id="2" name="Picture 1">
            <a:extLst>
              <a:ext uri="{FF2B5EF4-FFF2-40B4-BE49-F238E27FC236}">
                <a16:creationId xmlns:a16="http://schemas.microsoft.com/office/drawing/2014/main" id="{DDBDEADC-F4B6-BEFA-B9ED-CAFCF806F580}"/>
              </a:ext>
            </a:extLst>
          </p:cNvPr>
          <p:cNvPicPr>
            <a:picLocks noChangeAspect="1"/>
          </p:cNvPicPr>
          <p:nvPr/>
        </p:nvPicPr>
        <p:blipFill>
          <a:blip r:embed="rId5"/>
          <a:stretch>
            <a:fillRect/>
          </a:stretch>
        </p:blipFill>
        <p:spPr>
          <a:xfrm>
            <a:off x="2813133" y="571954"/>
            <a:ext cx="3944454" cy="1243692"/>
          </a:xfrm>
          <a:prstGeom prst="rect">
            <a:avLst/>
          </a:prstGeom>
        </p:spPr>
      </p:pic>
      <p:pic>
        <p:nvPicPr>
          <p:cNvPr id="4" name="Picture 3">
            <a:extLst>
              <a:ext uri="{FF2B5EF4-FFF2-40B4-BE49-F238E27FC236}">
                <a16:creationId xmlns:a16="http://schemas.microsoft.com/office/drawing/2014/main" id="{283AB8F1-1A0B-575C-1CB8-4739EEAE546C}"/>
              </a:ext>
            </a:extLst>
          </p:cNvPr>
          <p:cNvPicPr>
            <a:picLocks noChangeAspect="1"/>
          </p:cNvPicPr>
          <p:nvPr/>
        </p:nvPicPr>
        <p:blipFill>
          <a:blip r:embed="rId6"/>
          <a:stretch>
            <a:fillRect/>
          </a:stretch>
        </p:blipFill>
        <p:spPr>
          <a:xfrm>
            <a:off x="664373" y="1173408"/>
            <a:ext cx="2085013" cy="1646063"/>
          </a:xfrm>
          <a:prstGeom prst="rect">
            <a:avLst/>
          </a:prstGeom>
        </p:spPr>
      </p:pic>
      <p:pic>
        <p:nvPicPr>
          <p:cNvPr id="6" name="Picture 5">
            <a:extLst>
              <a:ext uri="{FF2B5EF4-FFF2-40B4-BE49-F238E27FC236}">
                <a16:creationId xmlns:a16="http://schemas.microsoft.com/office/drawing/2014/main" id="{975B96A8-8853-D97C-704E-3A6CA8ED7E5F}"/>
              </a:ext>
            </a:extLst>
          </p:cNvPr>
          <p:cNvPicPr>
            <a:picLocks noChangeAspect="1"/>
          </p:cNvPicPr>
          <p:nvPr/>
        </p:nvPicPr>
        <p:blipFill>
          <a:blip r:embed="rId7"/>
          <a:stretch>
            <a:fillRect/>
          </a:stretch>
        </p:blipFill>
        <p:spPr>
          <a:xfrm>
            <a:off x="913049" y="2056311"/>
            <a:ext cx="7724301" cy="1688738"/>
          </a:xfrm>
          <a:prstGeom prst="rect">
            <a:avLst/>
          </a:prstGeom>
        </p:spPr>
      </p:pic>
    </p:spTree>
    <p:extLst>
      <p:ext uri="{BB962C8B-B14F-4D97-AF65-F5344CB8AC3E}">
        <p14:creationId xmlns:p14="http://schemas.microsoft.com/office/powerpoint/2010/main" val="408755401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2" presetClass="emph" presetSubtype="0" fill="hold" nodeType="afterEffect">
                                  <p:stCondLst>
                                    <p:cond delay="0"/>
                                  </p:stCondLst>
                                  <p:childTnLst>
                                    <p:animRot by="120000">
                                      <p:cBhvr>
                                        <p:cTn id="11" dur="100" fill="hold">
                                          <p:stCondLst>
                                            <p:cond delay="0"/>
                                          </p:stCondLst>
                                        </p:cTn>
                                        <p:tgtEl>
                                          <p:spTgt spid="10"/>
                                        </p:tgtEl>
                                        <p:attrNameLst>
                                          <p:attrName>r</p:attrName>
                                        </p:attrNameLst>
                                      </p:cBhvr>
                                    </p:animRot>
                                    <p:animRot by="-240000">
                                      <p:cBhvr>
                                        <p:cTn id="12" dur="200" fill="hold">
                                          <p:stCondLst>
                                            <p:cond delay="200"/>
                                          </p:stCondLst>
                                        </p:cTn>
                                        <p:tgtEl>
                                          <p:spTgt spid="10"/>
                                        </p:tgtEl>
                                        <p:attrNameLst>
                                          <p:attrName>r</p:attrName>
                                        </p:attrNameLst>
                                      </p:cBhvr>
                                    </p:animRot>
                                    <p:animRot by="240000">
                                      <p:cBhvr>
                                        <p:cTn id="13" dur="200" fill="hold">
                                          <p:stCondLst>
                                            <p:cond delay="400"/>
                                          </p:stCondLst>
                                        </p:cTn>
                                        <p:tgtEl>
                                          <p:spTgt spid="10"/>
                                        </p:tgtEl>
                                        <p:attrNameLst>
                                          <p:attrName>r</p:attrName>
                                        </p:attrNameLst>
                                      </p:cBhvr>
                                    </p:animRot>
                                    <p:animRot by="-240000">
                                      <p:cBhvr>
                                        <p:cTn id="14" dur="200" fill="hold">
                                          <p:stCondLst>
                                            <p:cond delay="600"/>
                                          </p:stCondLst>
                                        </p:cTn>
                                        <p:tgtEl>
                                          <p:spTgt spid="10"/>
                                        </p:tgtEl>
                                        <p:attrNameLst>
                                          <p:attrName>r</p:attrName>
                                        </p:attrNameLst>
                                      </p:cBhvr>
                                    </p:animRot>
                                    <p:animRot by="120000">
                                      <p:cBhvr>
                                        <p:cTn id="15" dur="200" fill="hold">
                                          <p:stCondLst>
                                            <p:cond delay="800"/>
                                          </p:stCondLst>
                                        </p:cTn>
                                        <p:tgtEl>
                                          <p:spTgt spid="10"/>
                                        </p:tgtEl>
                                        <p:attrNameLst>
                                          <p:attrName>r</p:attrName>
                                        </p:attrNameLst>
                                      </p:cBhvr>
                                    </p:animRo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arn(inVertic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Vertical)">
                                      <p:cBhvr>
                                        <p:cTn id="32" dur="500"/>
                                        <p:tgtEl>
                                          <p:spTgt spid="6"/>
                                        </p:tgtEl>
                                      </p:cBhvr>
                                    </p:animEffect>
                                  </p:childTnLst>
                                </p:cTn>
                              </p:par>
                              <p:par>
                                <p:cTn id="33" presetID="16" presetClass="entr" presetSubtype="21"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arn(inVertical)">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21A5E2-338E-A5D9-42AF-0E344ACC30D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
                    </a14:imgEffect>
                    <a14:imgEffect>
                      <a14:colorTemperature colorTemp="5900"/>
                    </a14:imgEffect>
                    <a14:imgEffect>
                      <a14:saturation sat="200000"/>
                    </a14:imgEffect>
                  </a14:imgLayer>
                </a14:imgProps>
              </a:ext>
            </a:extLst>
          </a:blip>
          <a:srcRect t="329" b="1"/>
          <a:stretch/>
        </p:blipFill>
        <p:spPr>
          <a:xfrm>
            <a:off x="0" y="0"/>
            <a:ext cx="12192000" cy="6857999"/>
          </a:xfrm>
          <a:prstGeom prst="rect">
            <a:avLst/>
          </a:prstGeom>
        </p:spPr>
      </p:pic>
      <p:pic>
        <p:nvPicPr>
          <p:cNvPr id="6" name="Graphic 5">
            <a:extLst>
              <a:ext uri="{FF2B5EF4-FFF2-40B4-BE49-F238E27FC236}">
                <a16:creationId xmlns:a16="http://schemas.microsoft.com/office/drawing/2014/main" id="{9B826CB8-3A8A-6EF0-E291-AAD6B5D579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7292898" y="2051285"/>
            <a:ext cx="3135400" cy="4155111"/>
          </a:xfrm>
          <a:prstGeom prst="rect">
            <a:avLst/>
          </a:prstGeom>
          <a:effectLst>
            <a:outerShdw blurRad="76200" dir="13500000" sy="23000" kx="1200000" algn="br" rotWithShape="0">
              <a:prstClr val="black">
                <a:alpha val="20000"/>
              </a:prstClr>
            </a:outerShdw>
          </a:effectLst>
        </p:spPr>
      </p:pic>
      <p:pic>
        <p:nvPicPr>
          <p:cNvPr id="2" name="Picture 1">
            <a:extLst>
              <a:ext uri="{FF2B5EF4-FFF2-40B4-BE49-F238E27FC236}">
                <a16:creationId xmlns:a16="http://schemas.microsoft.com/office/drawing/2014/main" id="{A11B52A3-792F-D972-2665-E896E0E1FA58}"/>
              </a:ext>
            </a:extLst>
          </p:cNvPr>
          <p:cNvPicPr>
            <a:picLocks noChangeAspect="1"/>
          </p:cNvPicPr>
          <p:nvPr/>
        </p:nvPicPr>
        <p:blipFill>
          <a:blip r:embed="rId6"/>
          <a:stretch>
            <a:fillRect/>
          </a:stretch>
        </p:blipFill>
        <p:spPr>
          <a:xfrm>
            <a:off x="4125832" y="2412907"/>
            <a:ext cx="3310415" cy="2133785"/>
          </a:xfrm>
          <a:prstGeom prst="rect">
            <a:avLst/>
          </a:prstGeom>
        </p:spPr>
      </p:pic>
    </p:spTree>
    <p:extLst>
      <p:ext uri="{BB962C8B-B14F-4D97-AF65-F5344CB8AC3E}">
        <p14:creationId xmlns:p14="http://schemas.microsoft.com/office/powerpoint/2010/main" val="212343872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83E4-4B99-30DA-8A00-F3A174030864}"/>
              </a:ext>
            </a:extLst>
          </p:cNvPr>
          <p:cNvSpPr>
            <a:spLocks noGrp="1"/>
          </p:cNvSpPr>
          <p:nvPr>
            <p:ph type="title"/>
          </p:nvPr>
        </p:nvSpPr>
        <p:spPr/>
        <p:txBody>
          <a:bodyPr/>
          <a:lstStyle/>
          <a:p>
            <a:endParaRPr lang="en-US"/>
          </a:p>
        </p:txBody>
      </p:sp>
      <p:pic>
        <p:nvPicPr>
          <p:cNvPr id="4" name="they_are_talking_to_each_other_87912e">
            <a:hlinkClick r:id="" action="ppaction://media"/>
            <a:extLst>
              <a:ext uri="{FF2B5EF4-FFF2-40B4-BE49-F238E27FC236}">
                <a16:creationId xmlns:a16="http://schemas.microsoft.com/office/drawing/2014/main" id="{6874ED26-FA19-73FF-163E-3D484A76ED7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8"/>
          <a:stretch>
            <a:fillRect/>
          </a:stretch>
        </p:blipFill>
        <p:spPr>
          <a:xfrm>
            <a:off x="0" y="0"/>
            <a:ext cx="12192000" cy="6858000"/>
          </a:xfrm>
        </p:spPr>
      </p:pic>
      <p:pic>
        <p:nvPicPr>
          <p:cNvPr id="5" name="1">
            <a:hlinkClick r:id="" action="ppaction://media"/>
            <a:extLst>
              <a:ext uri="{FF2B5EF4-FFF2-40B4-BE49-F238E27FC236}">
                <a16:creationId xmlns:a16="http://schemas.microsoft.com/office/drawing/2014/main" id="{B49BE89B-697B-0E07-52CA-3E4EDE53AB5A}"/>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848924" y="203200"/>
            <a:ext cx="605084" cy="340360"/>
          </a:xfrm>
          <a:prstGeom prst="rect">
            <a:avLst/>
          </a:prstGeom>
        </p:spPr>
      </p:pic>
      <p:pic>
        <p:nvPicPr>
          <p:cNvPr id="6" name="2">
            <a:hlinkClick r:id="" action="ppaction://media"/>
            <a:extLst>
              <a:ext uri="{FF2B5EF4-FFF2-40B4-BE49-F238E27FC236}">
                <a16:creationId xmlns:a16="http://schemas.microsoft.com/office/drawing/2014/main" id="{C223872D-1DEB-2FAE-935D-643BF172579C}"/>
              </a:ext>
            </a:extLst>
          </p:cNvPr>
          <p:cNvPicPr>
            <a:picLocks noChangeAspect="1"/>
          </p:cNvPicPr>
          <p:nvPr>
            <a:videoFile r:link="rId6"/>
            <p:extLst>
              <p:ext uri="{DAA4B4D4-6D71-4841-9C94-3DE7FCFB9230}">
                <p14:media xmlns:p14="http://schemas.microsoft.com/office/powerpoint/2010/main" r:embed="rId5"/>
              </p:ext>
            </p:extLst>
          </p:nvPr>
        </p:nvPicPr>
        <p:blipFill>
          <a:blip r:embed="rId9"/>
          <a:stretch>
            <a:fillRect/>
          </a:stretch>
        </p:blipFill>
        <p:spPr>
          <a:xfrm>
            <a:off x="12666366" y="157480"/>
            <a:ext cx="500993" cy="281809"/>
          </a:xfrm>
          <a:prstGeom prst="rect">
            <a:avLst/>
          </a:prstGeom>
        </p:spPr>
      </p:pic>
    </p:spTree>
    <p:extLst>
      <p:ext uri="{BB962C8B-B14F-4D97-AF65-F5344CB8AC3E}">
        <p14:creationId xmlns:p14="http://schemas.microsoft.com/office/powerpoint/2010/main" val="1035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2" fill="hold"/>
                                        <p:tgtEl>
                                          <p:spTgt spid="4"/>
                                        </p:tgtEl>
                                      </p:cBhvr>
                                    </p:cmd>
                                  </p:childTnLst>
                                </p:cTn>
                              </p:par>
                              <p:par>
                                <p:cTn id="7" presetID="1" presetClass="mediacall" presetSubtype="0" fill="hold" nodeType="withEffect">
                                  <p:stCondLst>
                                    <p:cond delay="0"/>
                                  </p:stCondLst>
                                  <p:childTnLst>
                                    <p:cmd type="call" cmd="playFrom(0.0)">
                                      <p:cBhvr>
                                        <p:cTn id="8" dur="3983" fill="hold"/>
                                        <p:tgtEl>
                                          <p:spTgt spid="5"/>
                                        </p:tgtEl>
                                      </p:cBhvr>
                                    </p:cmd>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33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4"/>
                </p:tgtEl>
              </p:cMediaNode>
            </p:video>
            <p:seq concurrent="1" nextAc="seek">
              <p:cTn id="14" restart="whenNotActive" fill="hold" evtFilter="cancelBubble" nodeType="interactiveSeq">
                <p:stCondLst>
                  <p:cond evt="onClick" delay="0">
                    <p:tgtEl>
                      <p:spTgt spid="4"/>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4"/>
                                        </p:tgtEl>
                                      </p:cBhvr>
                                    </p:cmd>
                                  </p:childTnLst>
                                </p:cTn>
                              </p:par>
                            </p:childTnLst>
                          </p:cTn>
                        </p:par>
                      </p:childTnLst>
                    </p:cTn>
                  </p:par>
                </p:childTnLst>
              </p:cTn>
              <p:nextCondLst>
                <p:cond evt="onClick" delay="0">
                  <p:tgtEl>
                    <p:spTgt spid="4"/>
                  </p:tgtEl>
                </p:cond>
              </p:nextCondLst>
            </p:seq>
            <p:video>
              <p:cMediaNode vol="80000">
                <p:cTn id="19" fill="hold" display="0">
                  <p:stCondLst>
                    <p:cond delay="indefinite"/>
                  </p:stCondLst>
                </p:cTn>
                <p:tgtEl>
                  <p:spTgt spid="5"/>
                </p:tgtEl>
              </p:cMediaNode>
            </p:video>
            <p:seq concurrent="1" nextAc="seek">
              <p:cTn id="20" restart="whenNotActive" fill="hold" evtFilter="cancelBubble" nodeType="interactiveSeq">
                <p:stCondLst>
                  <p:cond evt="onClick" delay="0">
                    <p:tgtEl>
                      <p:spTgt spid="5"/>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5"/>
                                        </p:tgtEl>
                                      </p:cBhvr>
                                    </p:cmd>
                                  </p:childTnLst>
                                </p:cTn>
                              </p:par>
                            </p:childTnLst>
                          </p:cTn>
                        </p:par>
                      </p:childTnLst>
                    </p:cTn>
                  </p:par>
                </p:childTnLst>
              </p:cTn>
              <p:nextCondLst>
                <p:cond evt="onClick" delay="0">
                  <p:tgtEl>
                    <p:spTgt spid="5"/>
                  </p:tgtEl>
                </p:cond>
              </p:nextCondLst>
            </p:seq>
            <p:video>
              <p:cMediaNode vol="80000">
                <p:cTn id="25" fill="hold" display="0">
                  <p:stCondLst>
                    <p:cond delay="indefinite"/>
                  </p:stCondLst>
                </p:cTn>
                <p:tgtEl>
                  <p:spTgt spid="6"/>
                </p:tgtEl>
              </p:cMediaNode>
            </p:video>
            <p:seq concurrent="1" nextAc="seek">
              <p:cTn id="26" restart="whenNotActive" fill="hold" evtFilter="cancelBubble" nodeType="interactiveSeq">
                <p:stCondLst>
                  <p:cond evt="onClick" delay="0">
                    <p:tgtEl>
                      <p:spTgt spid="6"/>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r="1267"/>
          <a:stretch/>
        </p:blipFill>
        <p:spPr>
          <a:xfrm>
            <a:off x="0" y="0"/>
            <a:ext cx="12213771" cy="6873388"/>
          </a:xfrm>
          <a:prstGeom prst="rect">
            <a:avLst/>
          </a:prstGeom>
        </p:spPr>
      </p:pic>
      <p:sp>
        <p:nvSpPr>
          <p:cNvPr id="142" name="Hình chữ nhật: Góc Tròn 6">
            <a:extLst>
              <a:ext uri="{FF2B5EF4-FFF2-40B4-BE49-F238E27FC236}">
                <a16:creationId xmlns:a16="http://schemas.microsoft.com/office/drawing/2014/main" id="{5EDA13FA-52E6-BE1A-FEDF-A2A8F414FB17}"/>
              </a:ext>
            </a:extLst>
          </p:cNvPr>
          <p:cNvSpPr/>
          <p:nvPr/>
        </p:nvSpPr>
        <p:spPr>
          <a:xfrm>
            <a:off x="270933" y="568960"/>
            <a:ext cx="11705273" cy="6102773"/>
          </a:xfrm>
          <a:custGeom>
            <a:avLst/>
            <a:gdLst>
              <a:gd name="connsiteX0" fmla="*/ 0 w 11705273"/>
              <a:gd name="connsiteY0" fmla="*/ 1017149 h 6102773"/>
              <a:gd name="connsiteX1" fmla="*/ 1017149 w 11705273"/>
              <a:gd name="connsiteY1" fmla="*/ 0 h 6102773"/>
              <a:gd name="connsiteX2" fmla="*/ 10688124 w 11705273"/>
              <a:gd name="connsiteY2" fmla="*/ 0 h 6102773"/>
              <a:gd name="connsiteX3" fmla="*/ 11705273 w 11705273"/>
              <a:gd name="connsiteY3" fmla="*/ 1017149 h 6102773"/>
              <a:gd name="connsiteX4" fmla="*/ 11705273 w 11705273"/>
              <a:gd name="connsiteY4" fmla="*/ 5085624 h 6102773"/>
              <a:gd name="connsiteX5" fmla="*/ 10688124 w 11705273"/>
              <a:gd name="connsiteY5" fmla="*/ 6102773 h 6102773"/>
              <a:gd name="connsiteX6" fmla="*/ 1017149 w 11705273"/>
              <a:gd name="connsiteY6" fmla="*/ 6102773 h 6102773"/>
              <a:gd name="connsiteX7" fmla="*/ 0 w 11705273"/>
              <a:gd name="connsiteY7" fmla="*/ 5085624 h 6102773"/>
              <a:gd name="connsiteX8" fmla="*/ 0 w 11705273"/>
              <a:gd name="connsiteY8" fmla="*/ 1017149 h 6102773"/>
              <a:gd name="connsiteX0" fmla="*/ 0 w 11705273"/>
              <a:gd name="connsiteY0" fmla="*/ 1017149 h 6102773"/>
              <a:gd name="connsiteX1" fmla="*/ 1017149 w 11705273"/>
              <a:gd name="connsiteY1" fmla="*/ 0 h 6102773"/>
              <a:gd name="connsiteX2" fmla="*/ 10688124 w 11705273"/>
              <a:gd name="connsiteY2" fmla="*/ 0 h 6102773"/>
              <a:gd name="connsiteX3" fmla="*/ 11705273 w 11705273"/>
              <a:gd name="connsiteY3" fmla="*/ 1017149 h 6102773"/>
              <a:gd name="connsiteX4" fmla="*/ 11705273 w 11705273"/>
              <a:gd name="connsiteY4" fmla="*/ 5085624 h 6102773"/>
              <a:gd name="connsiteX5" fmla="*/ 10688124 w 11705273"/>
              <a:gd name="connsiteY5" fmla="*/ 6102773 h 6102773"/>
              <a:gd name="connsiteX6" fmla="*/ 1017149 w 11705273"/>
              <a:gd name="connsiteY6" fmla="*/ 6102773 h 6102773"/>
              <a:gd name="connsiteX7" fmla="*/ 0 w 11705273"/>
              <a:gd name="connsiteY7" fmla="*/ 5085624 h 6102773"/>
              <a:gd name="connsiteX8" fmla="*/ 0 w 11705273"/>
              <a:gd name="connsiteY8" fmla="*/ 1017149 h 61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05273" h="6102773" fill="none" extrusionOk="0">
                <a:moveTo>
                  <a:pt x="0" y="1017149"/>
                </a:moveTo>
                <a:cubicBezTo>
                  <a:pt x="-168688" y="465881"/>
                  <a:pt x="428096" y="155004"/>
                  <a:pt x="1017149" y="0"/>
                </a:cubicBezTo>
                <a:cubicBezTo>
                  <a:pt x="2261619" y="582310"/>
                  <a:pt x="7961119" y="-401548"/>
                  <a:pt x="10688124" y="0"/>
                </a:cubicBezTo>
                <a:cubicBezTo>
                  <a:pt x="11367381" y="-155000"/>
                  <a:pt x="11766756" y="473493"/>
                  <a:pt x="11705273" y="1017149"/>
                </a:cubicBezTo>
                <a:cubicBezTo>
                  <a:pt x="11738008" y="2248515"/>
                  <a:pt x="11685550" y="3671865"/>
                  <a:pt x="11705273" y="5085624"/>
                </a:cubicBezTo>
                <a:cubicBezTo>
                  <a:pt x="11641432" y="5622406"/>
                  <a:pt x="11146296" y="6148456"/>
                  <a:pt x="10688124" y="6102773"/>
                </a:cubicBezTo>
                <a:cubicBezTo>
                  <a:pt x="7634938" y="6244187"/>
                  <a:pt x="2299664" y="5958804"/>
                  <a:pt x="1017149" y="6102773"/>
                </a:cubicBezTo>
                <a:cubicBezTo>
                  <a:pt x="431683" y="6284869"/>
                  <a:pt x="-90196" y="5725040"/>
                  <a:pt x="0" y="5085624"/>
                </a:cubicBezTo>
                <a:cubicBezTo>
                  <a:pt x="55231" y="3319291"/>
                  <a:pt x="77442" y="2963018"/>
                  <a:pt x="0" y="1017149"/>
                </a:cubicBezTo>
                <a:close/>
              </a:path>
              <a:path w="11705273" h="6102773" stroke="0" extrusionOk="0">
                <a:moveTo>
                  <a:pt x="0" y="1017149"/>
                </a:moveTo>
                <a:cubicBezTo>
                  <a:pt x="41112" y="526430"/>
                  <a:pt x="589720" y="5560"/>
                  <a:pt x="1017149" y="0"/>
                </a:cubicBezTo>
                <a:cubicBezTo>
                  <a:pt x="3741355" y="-376916"/>
                  <a:pt x="6160761" y="64430"/>
                  <a:pt x="10688124" y="0"/>
                </a:cubicBezTo>
                <a:cubicBezTo>
                  <a:pt x="11235863" y="-62148"/>
                  <a:pt x="11612424" y="561044"/>
                  <a:pt x="11705273" y="1017149"/>
                </a:cubicBezTo>
                <a:cubicBezTo>
                  <a:pt x="11781292" y="2548477"/>
                  <a:pt x="11831544" y="4209935"/>
                  <a:pt x="11705273" y="5085624"/>
                </a:cubicBezTo>
                <a:cubicBezTo>
                  <a:pt x="11743108" y="5730641"/>
                  <a:pt x="11213636" y="6033929"/>
                  <a:pt x="10688124" y="6102773"/>
                </a:cubicBezTo>
                <a:cubicBezTo>
                  <a:pt x="7357183" y="6208826"/>
                  <a:pt x="5052203" y="5970703"/>
                  <a:pt x="1017149" y="6102773"/>
                </a:cubicBezTo>
                <a:cubicBezTo>
                  <a:pt x="360660" y="6037632"/>
                  <a:pt x="-149363" y="5619871"/>
                  <a:pt x="0" y="5085624"/>
                </a:cubicBezTo>
                <a:cubicBezTo>
                  <a:pt x="-150458" y="3860768"/>
                  <a:pt x="-44473" y="1752226"/>
                  <a:pt x="0" y="1017149"/>
                </a:cubicBezTo>
                <a:close/>
              </a:path>
              <a:path w="11705273" h="6102773" fill="none" stroke="0" extrusionOk="0">
                <a:moveTo>
                  <a:pt x="0" y="1017149"/>
                </a:moveTo>
                <a:cubicBezTo>
                  <a:pt x="-20965" y="452371"/>
                  <a:pt x="478209" y="52940"/>
                  <a:pt x="1017149" y="0"/>
                </a:cubicBezTo>
                <a:cubicBezTo>
                  <a:pt x="2540518" y="-120738"/>
                  <a:pt x="8025365" y="-6916"/>
                  <a:pt x="10688124" y="0"/>
                </a:cubicBezTo>
                <a:cubicBezTo>
                  <a:pt x="11295435" y="-143114"/>
                  <a:pt x="11744082" y="521369"/>
                  <a:pt x="11705273" y="1017149"/>
                </a:cubicBezTo>
                <a:cubicBezTo>
                  <a:pt x="11818285" y="2069001"/>
                  <a:pt x="11623302" y="3595436"/>
                  <a:pt x="11705273" y="5085624"/>
                </a:cubicBezTo>
                <a:cubicBezTo>
                  <a:pt x="11713311" y="5697643"/>
                  <a:pt x="11106751" y="6160427"/>
                  <a:pt x="10688124" y="6102773"/>
                </a:cubicBezTo>
                <a:cubicBezTo>
                  <a:pt x="7669576" y="6125026"/>
                  <a:pt x="2323979" y="5895537"/>
                  <a:pt x="1017149" y="6102773"/>
                </a:cubicBezTo>
                <a:cubicBezTo>
                  <a:pt x="440797" y="6147501"/>
                  <a:pt x="-138376" y="5695344"/>
                  <a:pt x="0" y="5085624"/>
                </a:cubicBezTo>
                <a:cubicBezTo>
                  <a:pt x="38029" y="3258846"/>
                  <a:pt x="48280" y="2991051"/>
                  <a:pt x="0" y="1017149"/>
                </a:cubicBezTo>
                <a:close/>
              </a:path>
            </a:pathLst>
          </a:custGeom>
          <a:solidFill>
            <a:schemeClr val="bg1"/>
          </a:solidFill>
          <a:ln w="76200">
            <a:solidFill>
              <a:srgbClr val="FF5D5D"/>
            </a:solidFill>
            <a:prstDash val="dash"/>
            <a:extLst>
              <a:ext uri="{C807C97D-BFC1-408E-A445-0C87EB9F89A2}">
                <ask:lineSketchStyleProps xmlns:ask="http://schemas.microsoft.com/office/drawing/2018/sketchyshapes" sd="2925326911">
                  <a:custGeom>
                    <a:avLst/>
                    <a:gdLst>
                      <a:gd name="connsiteX0" fmla="*/ 0 w 11705273"/>
                      <a:gd name="connsiteY0" fmla="*/ 1017149 h 6102773"/>
                      <a:gd name="connsiteX1" fmla="*/ 1017149 w 11705273"/>
                      <a:gd name="connsiteY1" fmla="*/ 0 h 6102773"/>
                      <a:gd name="connsiteX2" fmla="*/ 10688124 w 11705273"/>
                      <a:gd name="connsiteY2" fmla="*/ 0 h 6102773"/>
                      <a:gd name="connsiteX3" fmla="*/ 11705273 w 11705273"/>
                      <a:gd name="connsiteY3" fmla="*/ 1017149 h 6102773"/>
                      <a:gd name="connsiteX4" fmla="*/ 11705273 w 11705273"/>
                      <a:gd name="connsiteY4" fmla="*/ 5085624 h 6102773"/>
                      <a:gd name="connsiteX5" fmla="*/ 10688124 w 11705273"/>
                      <a:gd name="connsiteY5" fmla="*/ 6102773 h 6102773"/>
                      <a:gd name="connsiteX6" fmla="*/ 1017149 w 11705273"/>
                      <a:gd name="connsiteY6" fmla="*/ 6102773 h 6102773"/>
                      <a:gd name="connsiteX7" fmla="*/ 0 w 11705273"/>
                      <a:gd name="connsiteY7" fmla="*/ 5085624 h 6102773"/>
                      <a:gd name="connsiteX8" fmla="*/ 0 w 11705273"/>
                      <a:gd name="connsiteY8" fmla="*/ 1017149 h 610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05273" h="6102773" fill="none" extrusionOk="0">
                        <a:moveTo>
                          <a:pt x="0" y="1017149"/>
                        </a:moveTo>
                        <a:cubicBezTo>
                          <a:pt x="-103932" y="461855"/>
                          <a:pt x="445688" y="55110"/>
                          <a:pt x="1017149" y="0"/>
                        </a:cubicBezTo>
                        <a:cubicBezTo>
                          <a:pt x="2402383" y="77600"/>
                          <a:pt x="7847427" y="-27269"/>
                          <a:pt x="10688124" y="0"/>
                        </a:cubicBezTo>
                        <a:cubicBezTo>
                          <a:pt x="11313855" y="-84392"/>
                          <a:pt x="11753083" y="469468"/>
                          <a:pt x="11705273" y="1017149"/>
                        </a:cubicBezTo>
                        <a:cubicBezTo>
                          <a:pt x="11814273" y="2133780"/>
                          <a:pt x="11627064" y="3639891"/>
                          <a:pt x="11705273" y="5085624"/>
                        </a:cubicBezTo>
                        <a:cubicBezTo>
                          <a:pt x="11685880" y="5639794"/>
                          <a:pt x="11160809" y="6142055"/>
                          <a:pt x="10688124" y="6102773"/>
                        </a:cubicBezTo>
                        <a:cubicBezTo>
                          <a:pt x="7650599" y="6151950"/>
                          <a:pt x="2393037" y="5980071"/>
                          <a:pt x="1017149" y="6102773"/>
                        </a:cubicBezTo>
                        <a:cubicBezTo>
                          <a:pt x="446644" y="6169967"/>
                          <a:pt x="-73201" y="5710407"/>
                          <a:pt x="0" y="5085624"/>
                        </a:cubicBezTo>
                        <a:cubicBezTo>
                          <a:pt x="47022" y="3267670"/>
                          <a:pt x="104569" y="2990135"/>
                          <a:pt x="0" y="1017149"/>
                        </a:cubicBezTo>
                        <a:close/>
                      </a:path>
                      <a:path w="11705273" h="6102773" stroke="0" extrusionOk="0">
                        <a:moveTo>
                          <a:pt x="0" y="1017149"/>
                        </a:moveTo>
                        <a:cubicBezTo>
                          <a:pt x="18531" y="453275"/>
                          <a:pt x="558822" y="-6901"/>
                          <a:pt x="1017149" y="0"/>
                        </a:cubicBezTo>
                        <a:cubicBezTo>
                          <a:pt x="3996190" y="-129276"/>
                          <a:pt x="6474892" y="-77778"/>
                          <a:pt x="10688124" y="0"/>
                        </a:cubicBezTo>
                        <a:cubicBezTo>
                          <a:pt x="11219428" y="-97081"/>
                          <a:pt x="11688048" y="554716"/>
                          <a:pt x="11705273" y="1017149"/>
                        </a:cubicBezTo>
                        <a:cubicBezTo>
                          <a:pt x="11786872" y="2568104"/>
                          <a:pt x="11859573" y="4140490"/>
                          <a:pt x="11705273" y="5085624"/>
                        </a:cubicBezTo>
                        <a:cubicBezTo>
                          <a:pt x="11733064" y="5705989"/>
                          <a:pt x="11188285" y="6123707"/>
                          <a:pt x="10688124" y="6102773"/>
                        </a:cubicBezTo>
                        <a:cubicBezTo>
                          <a:pt x="7453037" y="6146993"/>
                          <a:pt x="5343711" y="6073391"/>
                          <a:pt x="1017149" y="6102773"/>
                        </a:cubicBezTo>
                        <a:cubicBezTo>
                          <a:pt x="431230" y="6009934"/>
                          <a:pt x="-69802" y="5631248"/>
                          <a:pt x="0" y="5085624"/>
                        </a:cubicBezTo>
                        <a:cubicBezTo>
                          <a:pt x="-159954" y="3967076"/>
                          <a:pt x="22140" y="1748108"/>
                          <a:pt x="0" y="1017149"/>
                        </a:cubicBezTo>
                        <a:close/>
                      </a:path>
                    </a:pathLst>
                  </a:custGeom>
                  <ask:type>
                    <ask:lineSketchCurved/>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descr="Cartoon of a child and a child spraying water&#10;&#10;Description automatically generated">
            <a:extLst>
              <a:ext uri="{FF2B5EF4-FFF2-40B4-BE49-F238E27FC236}">
                <a16:creationId xmlns:a16="http://schemas.microsoft.com/office/drawing/2014/main" id="{D8F061B3-FC58-D268-6781-B9DEF7194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427" y="1085850"/>
            <a:ext cx="9344025" cy="4381500"/>
          </a:xfrm>
          <a:prstGeom prst="rect">
            <a:avLst/>
          </a:prstGeom>
        </p:spPr>
      </p:pic>
      <p:sp>
        <p:nvSpPr>
          <p:cNvPr id="9" name="Speech Bubble: Rectangle with Corners Rounded 8">
            <a:extLst>
              <a:ext uri="{FF2B5EF4-FFF2-40B4-BE49-F238E27FC236}">
                <a16:creationId xmlns:a16="http://schemas.microsoft.com/office/drawing/2014/main" id="{38E7E0FD-F5CB-0AC6-422C-ECE597F7F81B}"/>
              </a:ext>
            </a:extLst>
          </p:cNvPr>
          <p:cNvSpPr/>
          <p:nvPr/>
        </p:nvSpPr>
        <p:spPr>
          <a:xfrm>
            <a:off x="2489200" y="894080"/>
            <a:ext cx="2733040" cy="1229360"/>
          </a:xfrm>
          <a:prstGeom prst="wedgeRoundRectCallout">
            <a:avLst>
              <a:gd name="adj1" fmla="val -14607"/>
              <a:gd name="adj2" fmla="val 74388"/>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Lượng</a:t>
            </a:r>
            <a:r>
              <a:rPr lang="en-US" dirty="0"/>
              <a:t> </a:t>
            </a:r>
            <a:r>
              <a:rPr lang="en-US" dirty="0" err="1"/>
              <a:t>nước</a:t>
            </a:r>
            <a:r>
              <a:rPr lang="en-US" dirty="0"/>
              <a:t> </a:t>
            </a:r>
            <a:r>
              <a:rPr lang="en-US" dirty="0" err="1"/>
              <a:t>trong</a:t>
            </a:r>
            <a:r>
              <a:rPr lang="en-US" dirty="0"/>
              <a:t> </a:t>
            </a:r>
            <a:r>
              <a:rPr lang="en-US" dirty="0" err="1"/>
              <a:t>bể</a:t>
            </a:r>
            <a:r>
              <a:rPr lang="en-US" dirty="0"/>
              <a:t> </a:t>
            </a:r>
            <a:r>
              <a:rPr lang="en-US" dirty="0" err="1"/>
              <a:t>càng</a:t>
            </a:r>
            <a:r>
              <a:rPr lang="en-US" dirty="0"/>
              <a:t> </a:t>
            </a:r>
            <a:r>
              <a:rPr lang="en-US" dirty="0" err="1"/>
              <a:t>nhiều</a:t>
            </a:r>
            <a:r>
              <a:rPr lang="en-US" dirty="0"/>
              <a:t> </a:t>
            </a:r>
            <a:r>
              <a:rPr lang="en-US" dirty="0" err="1"/>
              <a:t>nếu</a:t>
            </a:r>
            <a:r>
              <a:rPr lang="en-US" dirty="0"/>
              <a:t> </a:t>
            </a:r>
            <a:r>
              <a:rPr lang="en-US" dirty="0" err="1"/>
              <a:t>thời</a:t>
            </a:r>
            <a:r>
              <a:rPr lang="en-US" dirty="0"/>
              <a:t> </a:t>
            </a:r>
            <a:r>
              <a:rPr lang="en-US" dirty="0" err="1"/>
              <a:t>gian</a:t>
            </a:r>
            <a:r>
              <a:rPr lang="en-US" dirty="0"/>
              <a:t> </a:t>
            </a:r>
            <a:r>
              <a:rPr lang="en-US" dirty="0" err="1"/>
              <a:t>bơm</a:t>
            </a:r>
            <a:r>
              <a:rPr lang="en-US" dirty="0"/>
              <a:t> </a:t>
            </a:r>
            <a:r>
              <a:rPr lang="en-US" dirty="0" err="1"/>
              <a:t>nước</a:t>
            </a:r>
            <a:r>
              <a:rPr lang="en-US" dirty="0"/>
              <a:t> </a:t>
            </a:r>
            <a:r>
              <a:rPr lang="en-US" dirty="0" err="1"/>
              <a:t>càng</a:t>
            </a:r>
            <a:r>
              <a:rPr lang="en-US" dirty="0"/>
              <a:t> </a:t>
            </a:r>
            <a:r>
              <a:rPr lang="en-US" dirty="0" err="1"/>
              <a:t>lâu</a:t>
            </a:r>
            <a:r>
              <a:rPr lang="en-US" dirty="0"/>
              <a:t>.</a:t>
            </a:r>
          </a:p>
        </p:txBody>
      </p:sp>
      <p:sp>
        <p:nvSpPr>
          <p:cNvPr id="10" name="Speech Bubble: Rectangle with Corners Rounded 9">
            <a:extLst>
              <a:ext uri="{FF2B5EF4-FFF2-40B4-BE49-F238E27FC236}">
                <a16:creationId xmlns:a16="http://schemas.microsoft.com/office/drawing/2014/main" id="{6FE8ACC7-7525-FEB3-2E06-64288CB57066}"/>
              </a:ext>
            </a:extLst>
          </p:cNvPr>
          <p:cNvSpPr/>
          <p:nvPr/>
        </p:nvSpPr>
        <p:spPr>
          <a:xfrm>
            <a:off x="7721600" y="955040"/>
            <a:ext cx="2733040" cy="1229360"/>
          </a:xfrm>
          <a:prstGeom prst="wedgeRoundRectCallout">
            <a:avLst>
              <a:gd name="adj1" fmla="val -14607"/>
              <a:gd name="adj2" fmla="val 74388"/>
              <a:gd name="adj3" fmla="val 16667"/>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err="1"/>
              <a:t>Lượng</a:t>
            </a:r>
            <a:r>
              <a:rPr lang="en-US" sz="2000" dirty="0"/>
              <a:t> </a:t>
            </a:r>
            <a:r>
              <a:rPr lang="en-US" sz="2000" dirty="0" err="1"/>
              <a:t>nước</a:t>
            </a:r>
            <a:r>
              <a:rPr lang="en-US" sz="2000" dirty="0"/>
              <a:t> </a:t>
            </a:r>
            <a:r>
              <a:rPr lang="en-US" sz="2000" dirty="0" err="1"/>
              <a:t>trong</a:t>
            </a:r>
            <a:r>
              <a:rPr lang="en-US" sz="2000" dirty="0"/>
              <a:t> </a:t>
            </a:r>
            <a:r>
              <a:rPr lang="en-US" sz="2000" dirty="0" err="1"/>
              <a:t>bể</a:t>
            </a:r>
            <a:r>
              <a:rPr lang="en-US" sz="2000" dirty="0"/>
              <a:t> </a:t>
            </a:r>
            <a:r>
              <a:rPr lang="en-US" sz="2000" dirty="0" err="1"/>
              <a:t>phụ</a:t>
            </a:r>
            <a:r>
              <a:rPr lang="en-US" sz="2000" dirty="0"/>
              <a:t> </a:t>
            </a:r>
            <a:r>
              <a:rPr lang="en-US" sz="2000" dirty="0" err="1"/>
              <a:t>thuộc</a:t>
            </a:r>
            <a:r>
              <a:rPr lang="en-US" sz="2000" dirty="0"/>
              <a:t> </a:t>
            </a:r>
            <a:r>
              <a:rPr lang="en-US" sz="2000" dirty="0" err="1"/>
              <a:t>vào</a:t>
            </a:r>
            <a:r>
              <a:rPr lang="en-US" sz="2000" dirty="0"/>
              <a:t> </a:t>
            </a:r>
            <a:r>
              <a:rPr lang="en-US" sz="2000" dirty="0" err="1"/>
              <a:t>thời</a:t>
            </a:r>
            <a:r>
              <a:rPr lang="en-US" sz="2000" dirty="0"/>
              <a:t> </a:t>
            </a:r>
            <a:r>
              <a:rPr lang="en-US" sz="2000" dirty="0" err="1"/>
              <a:t>gian</a:t>
            </a:r>
            <a:r>
              <a:rPr lang="en-US" sz="2000" dirty="0"/>
              <a:t> </a:t>
            </a:r>
            <a:r>
              <a:rPr lang="en-US" sz="2000" dirty="0" err="1"/>
              <a:t>bơm</a:t>
            </a:r>
            <a:r>
              <a:rPr lang="en-US" sz="2000" dirty="0"/>
              <a:t> </a:t>
            </a:r>
            <a:r>
              <a:rPr lang="en-US" sz="2000" dirty="0" err="1"/>
              <a:t>nước</a:t>
            </a:r>
            <a:r>
              <a:rPr lang="en-US" sz="2000" dirty="0"/>
              <a:t>.</a:t>
            </a:r>
          </a:p>
        </p:txBody>
      </p:sp>
      <p:sp>
        <p:nvSpPr>
          <p:cNvPr id="12" name="Rounded Rectangle 39">
            <a:extLst>
              <a:ext uri="{FF2B5EF4-FFF2-40B4-BE49-F238E27FC236}">
                <a16:creationId xmlns:a16="http://schemas.microsoft.com/office/drawing/2014/main" id="{3419878A-C62B-AC31-77F5-F133C05A5D30}"/>
              </a:ext>
            </a:extLst>
          </p:cNvPr>
          <p:cNvSpPr/>
          <p:nvPr/>
        </p:nvSpPr>
        <p:spPr>
          <a:xfrm>
            <a:off x="2742887" y="5791199"/>
            <a:ext cx="7539034" cy="694231"/>
          </a:xfrm>
          <a:prstGeom prst="roundRect">
            <a:avLst/>
          </a:prstGeom>
          <a:solidFill>
            <a:srgbClr val="FFFFD5"/>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02060"/>
                </a:solidFill>
              </a:rPr>
              <a:t>Hai </a:t>
            </a:r>
            <a:r>
              <a:rPr lang="en-US" sz="4000" dirty="0" err="1">
                <a:solidFill>
                  <a:srgbClr val="002060"/>
                </a:solidFill>
              </a:rPr>
              <a:t>bạn</a:t>
            </a:r>
            <a:r>
              <a:rPr lang="en-US" sz="4000" dirty="0">
                <a:solidFill>
                  <a:srgbClr val="002060"/>
                </a:solidFill>
              </a:rPr>
              <a:t> </a:t>
            </a:r>
            <a:r>
              <a:rPr lang="en-US" sz="4000" dirty="0" err="1">
                <a:solidFill>
                  <a:srgbClr val="002060"/>
                </a:solidFill>
              </a:rPr>
              <a:t>trong</a:t>
            </a:r>
            <a:r>
              <a:rPr lang="en-US" sz="4000" dirty="0">
                <a:solidFill>
                  <a:srgbClr val="002060"/>
                </a:solidFill>
              </a:rPr>
              <a:t> </a:t>
            </a:r>
            <a:r>
              <a:rPr lang="en-US" sz="4000" dirty="0" err="1">
                <a:solidFill>
                  <a:srgbClr val="002060"/>
                </a:solidFill>
              </a:rPr>
              <a:t>tranh</a:t>
            </a:r>
            <a:r>
              <a:rPr lang="en-US" sz="4000" dirty="0">
                <a:solidFill>
                  <a:srgbClr val="002060"/>
                </a:solidFill>
              </a:rPr>
              <a:t> </a:t>
            </a:r>
            <a:r>
              <a:rPr lang="en-US" sz="4000" dirty="0" err="1">
                <a:solidFill>
                  <a:srgbClr val="002060"/>
                </a:solidFill>
              </a:rPr>
              <a:t>đang</a:t>
            </a:r>
            <a:r>
              <a:rPr lang="en-US" sz="4000" dirty="0">
                <a:solidFill>
                  <a:srgbClr val="002060"/>
                </a:solidFill>
              </a:rPr>
              <a:t> </a:t>
            </a:r>
            <a:r>
              <a:rPr lang="en-US" sz="4000" dirty="0" err="1">
                <a:solidFill>
                  <a:srgbClr val="002060"/>
                </a:solidFill>
              </a:rPr>
              <a:t>làm</a:t>
            </a:r>
            <a:r>
              <a:rPr lang="en-US" sz="4000" dirty="0">
                <a:solidFill>
                  <a:srgbClr val="002060"/>
                </a:solidFill>
              </a:rPr>
              <a:t> </a:t>
            </a:r>
            <a:r>
              <a:rPr lang="en-US" sz="4000" dirty="0" err="1">
                <a:solidFill>
                  <a:srgbClr val="002060"/>
                </a:solidFill>
              </a:rPr>
              <a:t>gì</a:t>
            </a:r>
            <a:r>
              <a:rPr lang="en-US" sz="4000" dirty="0">
                <a:solidFill>
                  <a:srgbClr val="002060"/>
                </a:solidFill>
              </a:rPr>
              <a:t>?</a:t>
            </a:r>
          </a:p>
        </p:txBody>
      </p:sp>
      <p:sp>
        <p:nvSpPr>
          <p:cNvPr id="33" name="Rounded Rectangle 39">
            <a:extLst>
              <a:ext uri="{FF2B5EF4-FFF2-40B4-BE49-F238E27FC236}">
                <a16:creationId xmlns:a16="http://schemas.microsoft.com/office/drawing/2014/main" id="{CA8E6053-42CC-30BF-998D-8EFFE8ECCFEB}"/>
              </a:ext>
            </a:extLst>
          </p:cNvPr>
          <p:cNvSpPr/>
          <p:nvPr/>
        </p:nvSpPr>
        <p:spPr>
          <a:xfrm>
            <a:off x="2143760" y="5577839"/>
            <a:ext cx="8544560" cy="1087121"/>
          </a:xfrm>
          <a:prstGeom prst="roundRect">
            <a:avLst/>
          </a:prstGeom>
          <a:solidFill>
            <a:srgbClr val="FFFFD5"/>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4000" dirty="0">
                <a:solidFill>
                  <a:srgbClr val="002060"/>
                </a:solidFill>
                <a:latin typeface="Calibri" panose="020F0502020204030204" pitchFamily="34" charset="0"/>
                <a:cs typeface="Calibri" panose="020F0502020204030204" pitchFamily="34" charset="0"/>
              </a:rPr>
              <a:t>Lượng nước trong bể sẽ như thế nào khi thời gian bơm nước càng nhiều?</a:t>
            </a:r>
            <a:endParaRPr lang="en-US" sz="4000"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169992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1000"/>
                                        <p:tgtEl>
                                          <p:spTgt spid="33"/>
                                        </p:tgtEl>
                                      </p:cBhvr>
                                    </p:animEffect>
                                    <p:anim calcmode="lin" valueType="num">
                                      <p:cBhvr>
                                        <p:cTn id="28" dur="1000" fill="hold"/>
                                        <p:tgtEl>
                                          <p:spTgt spid="33"/>
                                        </p:tgtEl>
                                        <p:attrNameLst>
                                          <p:attrName>ppt_x</p:attrName>
                                        </p:attrNameLst>
                                      </p:cBhvr>
                                      <p:tavLst>
                                        <p:tav tm="0">
                                          <p:val>
                                            <p:strVal val="#ppt_x"/>
                                          </p:val>
                                        </p:tav>
                                        <p:tav tm="100000">
                                          <p:val>
                                            <p:strVal val="#ppt_x"/>
                                          </p:val>
                                        </p:tav>
                                      </p:tavLst>
                                    </p:anim>
                                    <p:anim calcmode="lin" valueType="num">
                                      <p:cBhvr>
                                        <p:cTn id="2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2" grpId="1" animBg="1"/>
      <p:bldP spid="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r="1267"/>
          <a:stretch/>
        </p:blipFill>
        <p:spPr>
          <a:xfrm>
            <a:off x="0" y="0"/>
            <a:ext cx="12213771" cy="6873388"/>
          </a:xfrm>
          <a:prstGeom prst="rect">
            <a:avLst/>
          </a:prstGeom>
        </p:spPr>
      </p:pic>
      <p:sp>
        <p:nvSpPr>
          <p:cNvPr id="142" name="Hình chữ nhật: Góc Tròn 6">
            <a:extLst>
              <a:ext uri="{FF2B5EF4-FFF2-40B4-BE49-F238E27FC236}">
                <a16:creationId xmlns:a16="http://schemas.microsoft.com/office/drawing/2014/main" id="{5EDA13FA-52E6-BE1A-FEDF-A2A8F414FB17}"/>
              </a:ext>
            </a:extLst>
          </p:cNvPr>
          <p:cNvSpPr/>
          <p:nvPr/>
        </p:nvSpPr>
        <p:spPr>
          <a:xfrm>
            <a:off x="270933" y="274320"/>
            <a:ext cx="11705273" cy="6397413"/>
          </a:xfrm>
          <a:custGeom>
            <a:avLst/>
            <a:gdLst>
              <a:gd name="connsiteX0" fmla="*/ 0 w 11705273"/>
              <a:gd name="connsiteY0" fmla="*/ 1066257 h 6397413"/>
              <a:gd name="connsiteX1" fmla="*/ 1066257 w 11705273"/>
              <a:gd name="connsiteY1" fmla="*/ 0 h 6397413"/>
              <a:gd name="connsiteX2" fmla="*/ 10639016 w 11705273"/>
              <a:gd name="connsiteY2" fmla="*/ 0 h 6397413"/>
              <a:gd name="connsiteX3" fmla="*/ 11705273 w 11705273"/>
              <a:gd name="connsiteY3" fmla="*/ 1066257 h 6397413"/>
              <a:gd name="connsiteX4" fmla="*/ 11705273 w 11705273"/>
              <a:gd name="connsiteY4" fmla="*/ 5331156 h 6397413"/>
              <a:gd name="connsiteX5" fmla="*/ 10639016 w 11705273"/>
              <a:gd name="connsiteY5" fmla="*/ 6397413 h 6397413"/>
              <a:gd name="connsiteX6" fmla="*/ 1066257 w 11705273"/>
              <a:gd name="connsiteY6" fmla="*/ 6397413 h 6397413"/>
              <a:gd name="connsiteX7" fmla="*/ 0 w 11705273"/>
              <a:gd name="connsiteY7" fmla="*/ 5331156 h 6397413"/>
              <a:gd name="connsiteX8" fmla="*/ 0 w 11705273"/>
              <a:gd name="connsiteY8" fmla="*/ 1066257 h 6397413"/>
              <a:gd name="connsiteX0" fmla="*/ 0 w 11705273"/>
              <a:gd name="connsiteY0" fmla="*/ 1066257 h 6397413"/>
              <a:gd name="connsiteX1" fmla="*/ 1066257 w 11705273"/>
              <a:gd name="connsiteY1" fmla="*/ 0 h 6397413"/>
              <a:gd name="connsiteX2" fmla="*/ 10639016 w 11705273"/>
              <a:gd name="connsiteY2" fmla="*/ 0 h 6397413"/>
              <a:gd name="connsiteX3" fmla="*/ 11705273 w 11705273"/>
              <a:gd name="connsiteY3" fmla="*/ 1066257 h 6397413"/>
              <a:gd name="connsiteX4" fmla="*/ 11705273 w 11705273"/>
              <a:gd name="connsiteY4" fmla="*/ 5331156 h 6397413"/>
              <a:gd name="connsiteX5" fmla="*/ 10639016 w 11705273"/>
              <a:gd name="connsiteY5" fmla="*/ 6397413 h 6397413"/>
              <a:gd name="connsiteX6" fmla="*/ 1066257 w 11705273"/>
              <a:gd name="connsiteY6" fmla="*/ 6397413 h 6397413"/>
              <a:gd name="connsiteX7" fmla="*/ 0 w 11705273"/>
              <a:gd name="connsiteY7" fmla="*/ 5331156 h 6397413"/>
              <a:gd name="connsiteX8" fmla="*/ 0 w 11705273"/>
              <a:gd name="connsiteY8" fmla="*/ 1066257 h 639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05273" h="6397413" fill="none" extrusionOk="0">
                <a:moveTo>
                  <a:pt x="0" y="1066257"/>
                </a:moveTo>
                <a:cubicBezTo>
                  <a:pt x="-55064" y="480804"/>
                  <a:pt x="459490" y="101588"/>
                  <a:pt x="1066257" y="0"/>
                </a:cubicBezTo>
                <a:cubicBezTo>
                  <a:pt x="3987493" y="122729"/>
                  <a:pt x="8791054" y="-348741"/>
                  <a:pt x="10639016" y="0"/>
                </a:cubicBezTo>
                <a:cubicBezTo>
                  <a:pt x="11283986" y="-73995"/>
                  <a:pt x="11804861" y="506698"/>
                  <a:pt x="11705273" y="1066257"/>
                </a:cubicBezTo>
                <a:cubicBezTo>
                  <a:pt x="11801048" y="1895580"/>
                  <a:pt x="11707697" y="3332173"/>
                  <a:pt x="11705273" y="5331156"/>
                </a:cubicBezTo>
                <a:cubicBezTo>
                  <a:pt x="11604836" y="5880743"/>
                  <a:pt x="11128151" y="6441401"/>
                  <a:pt x="10639016" y="6397413"/>
                </a:cubicBezTo>
                <a:cubicBezTo>
                  <a:pt x="9536053" y="6633064"/>
                  <a:pt x="3632809" y="6177698"/>
                  <a:pt x="1066257" y="6397413"/>
                </a:cubicBezTo>
                <a:cubicBezTo>
                  <a:pt x="457980" y="6546408"/>
                  <a:pt x="-47241" y="5960708"/>
                  <a:pt x="0" y="5331156"/>
                </a:cubicBezTo>
                <a:cubicBezTo>
                  <a:pt x="73393" y="4951052"/>
                  <a:pt x="80337" y="2831784"/>
                  <a:pt x="0" y="1066257"/>
                </a:cubicBezTo>
                <a:close/>
              </a:path>
              <a:path w="11705273" h="6397413" stroke="0" extrusionOk="0">
                <a:moveTo>
                  <a:pt x="0" y="1066257"/>
                </a:moveTo>
                <a:cubicBezTo>
                  <a:pt x="53956" y="502074"/>
                  <a:pt x="580022" y="10034"/>
                  <a:pt x="1066257" y="0"/>
                </a:cubicBezTo>
                <a:cubicBezTo>
                  <a:pt x="2604508" y="-255010"/>
                  <a:pt x="9573053" y="-38539"/>
                  <a:pt x="10639016" y="0"/>
                </a:cubicBezTo>
                <a:cubicBezTo>
                  <a:pt x="11221709" y="-44339"/>
                  <a:pt x="11651574" y="498805"/>
                  <a:pt x="11705273" y="1066257"/>
                </a:cubicBezTo>
                <a:cubicBezTo>
                  <a:pt x="11745548" y="2100104"/>
                  <a:pt x="11793161" y="4532376"/>
                  <a:pt x="11705273" y="5331156"/>
                </a:cubicBezTo>
                <a:cubicBezTo>
                  <a:pt x="11734972" y="5990166"/>
                  <a:pt x="11141526" y="6355527"/>
                  <a:pt x="10639016" y="6397413"/>
                </a:cubicBezTo>
                <a:cubicBezTo>
                  <a:pt x="6382572" y="6491787"/>
                  <a:pt x="2852255" y="6254325"/>
                  <a:pt x="1066257" y="6397413"/>
                </a:cubicBezTo>
                <a:cubicBezTo>
                  <a:pt x="401090" y="6389010"/>
                  <a:pt x="-109363" y="5900841"/>
                  <a:pt x="0" y="5331156"/>
                </a:cubicBezTo>
                <a:cubicBezTo>
                  <a:pt x="-150567" y="4001870"/>
                  <a:pt x="-40829" y="1845886"/>
                  <a:pt x="0" y="1066257"/>
                </a:cubicBezTo>
                <a:close/>
              </a:path>
              <a:path w="11705273" h="6397413" fill="none" stroke="0" extrusionOk="0">
                <a:moveTo>
                  <a:pt x="0" y="1066257"/>
                </a:moveTo>
                <a:cubicBezTo>
                  <a:pt x="80765" y="466365"/>
                  <a:pt x="493509" y="32032"/>
                  <a:pt x="1066257" y="0"/>
                </a:cubicBezTo>
                <a:cubicBezTo>
                  <a:pt x="4164016" y="-157785"/>
                  <a:pt x="8842595" y="-10204"/>
                  <a:pt x="10639016" y="0"/>
                </a:cubicBezTo>
                <a:cubicBezTo>
                  <a:pt x="11208622" y="-123932"/>
                  <a:pt x="11712739" y="556897"/>
                  <a:pt x="11705273" y="1066257"/>
                </a:cubicBezTo>
                <a:cubicBezTo>
                  <a:pt x="11815333" y="1858567"/>
                  <a:pt x="11617918" y="3180007"/>
                  <a:pt x="11705273" y="5331156"/>
                </a:cubicBezTo>
                <a:cubicBezTo>
                  <a:pt x="11657094" y="5941725"/>
                  <a:pt x="11105129" y="6447103"/>
                  <a:pt x="10639016" y="6397413"/>
                </a:cubicBezTo>
                <a:cubicBezTo>
                  <a:pt x="9823881" y="6083145"/>
                  <a:pt x="3723493" y="5864319"/>
                  <a:pt x="1066257" y="6397413"/>
                </a:cubicBezTo>
                <a:cubicBezTo>
                  <a:pt x="448520" y="6434312"/>
                  <a:pt x="-117077" y="5927351"/>
                  <a:pt x="0" y="5331156"/>
                </a:cubicBezTo>
                <a:cubicBezTo>
                  <a:pt x="-154954" y="4587046"/>
                  <a:pt x="-253562" y="2861836"/>
                  <a:pt x="0" y="1066257"/>
                </a:cubicBezTo>
                <a:close/>
              </a:path>
            </a:pathLst>
          </a:custGeom>
          <a:solidFill>
            <a:schemeClr val="bg1"/>
          </a:solidFill>
          <a:ln w="76200">
            <a:solidFill>
              <a:srgbClr val="FF5D5D"/>
            </a:solidFill>
            <a:prstDash val="dash"/>
            <a:extLst>
              <a:ext uri="{C807C97D-BFC1-408E-A445-0C87EB9F89A2}">
                <ask:lineSketchStyleProps xmlns:ask="http://schemas.microsoft.com/office/drawing/2018/sketchyshapes" sd="2925326911">
                  <a:custGeom>
                    <a:avLst/>
                    <a:gdLst>
                      <a:gd name="connsiteX0" fmla="*/ 0 w 11705273"/>
                      <a:gd name="connsiteY0" fmla="*/ 1066257 h 6397413"/>
                      <a:gd name="connsiteX1" fmla="*/ 1066257 w 11705273"/>
                      <a:gd name="connsiteY1" fmla="*/ 0 h 6397413"/>
                      <a:gd name="connsiteX2" fmla="*/ 10639016 w 11705273"/>
                      <a:gd name="connsiteY2" fmla="*/ 0 h 6397413"/>
                      <a:gd name="connsiteX3" fmla="*/ 11705273 w 11705273"/>
                      <a:gd name="connsiteY3" fmla="*/ 1066257 h 6397413"/>
                      <a:gd name="connsiteX4" fmla="*/ 11705273 w 11705273"/>
                      <a:gd name="connsiteY4" fmla="*/ 5331156 h 6397413"/>
                      <a:gd name="connsiteX5" fmla="*/ 10639016 w 11705273"/>
                      <a:gd name="connsiteY5" fmla="*/ 6397413 h 6397413"/>
                      <a:gd name="connsiteX6" fmla="*/ 1066257 w 11705273"/>
                      <a:gd name="connsiteY6" fmla="*/ 6397413 h 6397413"/>
                      <a:gd name="connsiteX7" fmla="*/ 0 w 11705273"/>
                      <a:gd name="connsiteY7" fmla="*/ 5331156 h 6397413"/>
                      <a:gd name="connsiteX8" fmla="*/ 0 w 11705273"/>
                      <a:gd name="connsiteY8" fmla="*/ 1066257 h 639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05273" h="6397413" fill="none" extrusionOk="0">
                        <a:moveTo>
                          <a:pt x="0" y="1066257"/>
                        </a:moveTo>
                        <a:cubicBezTo>
                          <a:pt x="-34216" y="479508"/>
                          <a:pt x="471480" y="33502"/>
                          <a:pt x="1066257" y="0"/>
                        </a:cubicBezTo>
                        <a:cubicBezTo>
                          <a:pt x="4000079" y="77600"/>
                          <a:pt x="8693403" y="-27269"/>
                          <a:pt x="10639016" y="0"/>
                        </a:cubicBezTo>
                        <a:cubicBezTo>
                          <a:pt x="11241759" y="-18292"/>
                          <a:pt x="11725497" y="483334"/>
                          <a:pt x="11705273" y="1066257"/>
                        </a:cubicBezTo>
                        <a:cubicBezTo>
                          <a:pt x="11814273" y="1875684"/>
                          <a:pt x="11627064" y="3288092"/>
                          <a:pt x="11705273" y="5331156"/>
                        </a:cubicBezTo>
                        <a:cubicBezTo>
                          <a:pt x="11633493" y="5891953"/>
                          <a:pt x="11149130" y="6432149"/>
                          <a:pt x="10639016" y="6397413"/>
                        </a:cubicBezTo>
                        <a:cubicBezTo>
                          <a:pt x="9567716" y="6446590"/>
                          <a:pt x="4058750" y="6274711"/>
                          <a:pt x="1066257" y="6397413"/>
                        </a:cubicBezTo>
                        <a:cubicBezTo>
                          <a:pt x="464554" y="6495920"/>
                          <a:pt x="-31477" y="5947135"/>
                          <a:pt x="0" y="5331156"/>
                        </a:cubicBezTo>
                        <a:cubicBezTo>
                          <a:pt x="47022" y="4785213"/>
                          <a:pt x="104569" y="2856007"/>
                          <a:pt x="0" y="1066257"/>
                        </a:cubicBezTo>
                        <a:close/>
                      </a:path>
                      <a:path w="11705273" h="6397413" stroke="0" extrusionOk="0">
                        <a:moveTo>
                          <a:pt x="0" y="1066257"/>
                        </a:moveTo>
                        <a:cubicBezTo>
                          <a:pt x="44754" y="472264"/>
                          <a:pt x="544104" y="-4452"/>
                          <a:pt x="1066257" y="0"/>
                        </a:cubicBezTo>
                        <a:cubicBezTo>
                          <a:pt x="2733895" y="-129276"/>
                          <a:pt x="9659729" y="-77778"/>
                          <a:pt x="10639016" y="0"/>
                        </a:cubicBezTo>
                        <a:cubicBezTo>
                          <a:pt x="11198533" y="-93599"/>
                          <a:pt x="11702293" y="494561"/>
                          <a:pt x="11705273" y="1066257"/>
                        </a:cubicBezTo>
                        <a:cubicBezTo>
                          <a:pt x="11786872" y="2245459"/>
                          <a:pt x="11859573" y="4367832"/>
                          <a:pt x="11705273" y="5331156"/>
                        </a:cubicBezTo>
                        <a:cubicBezTo>
                          <a:pt x="11713262" y="5936880"/>
                          <a:pt x="11119274" y="6434328"/>
                          <a:pt x="10639016" y="6397413"/>
                        </a:cubicBezTo>
                        <a:cubicBezTo>
                          <a:pt x="6460321" y="6441633"/>
                          <a:pt x="3175042" y="6368031"/>
                          <a:pt x="1066257" y="6397413"/>
                        </a:cubicBezTo>
                        <a:cubicBezTo>
                          <a:pt x="468325" y="6362621"/>
                          <a:pt x="-40326" y="5910713"/>
                          <a:pt x="0" y="5331156"/>
                        </a:cubicBezTo>
                        <a:cubicBezTo>
                          <a:pt x="-159954" y="4106958"/>
                          <a:pt x="22140" y="1841994"/>
                          <a:pt x="0" y="1066257"/>
                        </a:cubicBezTo>
                        <a:close/>
                      </a:path>
                    </a:pathLst>
                  </a:custGeom>
                  <ask:type>
                    <ask:lineSketchCurved/>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A484692D-F9F9-FACA-06D8-D97F2BECC6E4}"/>
              </a:ext>
            </a:extLst>
          </p:cNvPr>
          <p:cNvSpPr txBox="1"/>
          <p:nvPr/>
        </p:nvSpPr>
        <p:spPr>
          <a:xfrm>
            <a:off x="3992880" y="457200"/>
            <a:ext cx="5151120" cy="584775"/>
          </a:xfrm>
          <a:prstGeom prst="rect">
            <a:avLst/>
          </a:prstGeom>
          <a:noFill/>
        </p:spPr>
        <p:txBody>
          <a:bodyPr wrap="square" rtlCol="0">
            <a:spAutoFit/>
          </a:bodyPr>
          <a:lstStyle/>
          <a:p>
            <a:r>
              <a:rPr lang="en-US" sz="3200" b="1" dirty="0">
                <a:solidFill>
                  <a:srgbClr val="0070C0"/>
                </a:solidFill>
              </a:rPr>
              <a:t>A. QUAN HỆ PHỤ THUỘC</a:t>
            </a:r>
          </a:p>
        </p:txBody>
      </p:sp>
      <p:sp>
        <p:nvSpPr>
          <p:cNvPr id="7" name="TextBox 6">
            <a:extLst>
              <a:ext uri="{FF2B5EF4-FFF2-40B4-BE49-F238E27FC236}">
                <a16:creationId xmlns:a16="http://schemas.microsoft.com/office/drawing/2014/main" id="{500A12D5-1C6B-655E-F521-387BDBAE492E}"/>
              </a:ext>
            </a:extLst>
          </p:cNvPr>
          <p:cNvSpPr txBox="1"/>
          <p:nvPr/>
        </p:nvSpPr>
        <p:spPr>
          <a:xfrm>
            <a:off x="538480" y="1229360"/>
            <a:ext cx="11297920" cy="1384995"/>
          </a:xfrm>
          <a:prstGeom prst="rect">
            <a:avLst/>
          </a:prstGeom>
          <a:noFill/>
        </p:spPr>
        <p:txBody>
          <a:bodyPr wrap="square" rtlCol="0">
            <a:spAutoFit/>
          </a:bodyPr>
          <a:lstStyle/>
          <a:p>
            <a:pPr algn="just"/>
            <a:r>
              <a:rPr lang="en-US" sz="2800" b="1" dirty="0" err="1">
                <a:latin typeface="Cambria" panose="02040503050406030204" pitchFamily="18" charset="0"/>
                <a:ea typeface="Cambria" panose="02040503050406030204" pitchFamily="18" charset="0"/>
              </a:rPr>
              <a:t>Ví</a:t>
            </a:r>
            <a:r>
              <a:rPr lang="en-US" sz="2800" b="1" dirty="0">
                <a:latin typeface="Cambria" panose="02040503050406030204" pitchFamily="18" charset="0"/>
                <a:ea typeface="Cambria" panose="02040503050406030204" pitchFamily="18" charset="0"/>
              </a:rPr>
              <a:t> </a:t>
            </a:r>
            <a:r>
              <a:rPr lang="en-US" sz="2800" b="1" dirty="0" err="1">
                <a:latin typeface="Cambria" panose="02040503050406030204" pitchFamily="18" charset="0"/>
                <a:ea typeface="Cambria" panose="02040503050406030204" pitchFamily="18" charset="0"/>
              </a:rPr>
              <a:t>dụ</a:t>
            </a:r>
            <a:r>
              <a:rPr lang="en-US" sz="2800" b="1" dirty="0">
                <a:latin typeface="Cambria" panose="02040503050406030204" pitchFamily="18" charset="0"/>
                <a:ea typeface="Cambria" panose="02040503050406030204" pitchFamily="18" charset="0"/>
              </a:rPr>
              <a:t>: </a:t>
            </a:r>
            <a:r>
              <a:rPr lang="vi-VN" sz="2800" i="1" dirty="0">
                <a:effectLst/>
                <a:latin typeface="Cambria" panose="02040503050406030204" pitchFamily="18" charset="0"/>
                <a:ea typeface="Cambria" panose="02040503050406030204" pitchFamily="18" charset="0"/>
                <a:cs typeface="Times New Roman" panose="02020603050405020304" pitchFamily="18" charset="0"/>
              </a:rPr>
              <a:t>Một vòi nước chảy vào bể, sau mỗi phút đều tạo thành một cột nước có chiều cao 4cm. Bảng dưới dây cho biết mối liên hệ giữa thời gian nước chảy và chiều cao cột nước.</a:t>
            </a:r>
            <a:endParaRPr lang="en-US" sz="2800" dirty="0">
              <a:effectLst/>
              <a:latin typeface="Cambria" panose="02040503050406030204" pitchFamily="18" charset="0"/>
              <a:ea typeface="Cambria" panose="020405030504060302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8DAC267E-F84E-A3C4-9F41-B924333B9BAC}"/>
              </a:ext>
            </a:extLst>
          </p:cNvPr>
          <p:cNvPicPr>
            <a:picLocks noChangeAspect="1"/>
          </p:cNvPicPr>
          <p:nvPr/>
        </p:nvPicPr>
        <p:blipFill>
          <a:blip r:embed="rId3"/>
          <a:stretch>
            <a:fillRect/>
          </a:stretch>
        </p:blipFill>
        <p:spPr>
          <a:xfrm>
            <a:off x="1938337" y="2876550"/>
            <a:ext cx="8315325" cy="1104900"/>
          </a:xfrm>
          <a:prstGeom prst="rect">
            <a:avLst/>
          </a:prstGeom>
        </p:spPr>
      </p:pic>
      <p:sp>
        <p:nvSpPr>
          <p:cNvPr id="18" name="Rounded Rectangle 39">
            <a:extLst>
              <a:ext uri="{FF2B5EF4-FFF2-40B4-BE49-F238E27FC236}">
                <a16:creationId xmlns:a16="http://schemas.microsoft.com/office/drawing/2014/main" id="{4DEB0C4B-A899-A9C9-1CC8-C4316CA8ED5C}"/>
              </a:ext>
            </a:extLst>
          </p:cNvPr>
          <p:cNvSpPr/>
          <p:nvPr/>
        </p:nvSpPr>
        <p:spPr>
          <a:xfrm>
            <a:off x="1188720" y="4196079"/>
            <a:ext cx="10302240" cy="619761"/>
          </a:xfrm>
          <a:prstGeom prst="roundRect">
            <a:avLst/>
          </a:prstGeom>
          <a:solidFill>
            <a:srgbClr val="FFFFD5"/>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200" dirty="0">
                <a:solidFill>
                  <a:srgbClr val="002060"/>
                </a:solidFill>
                <a:latin typeface="Calibri" panose="020F0502020204030204" pitchFamily="34" charset="0"/>
                <a:cs typeface="Calibri" panose="020F0502020204030204" pitchFamily="34" charset="0"/>
              </a:rPr>
              <a:t>Lượng nước chảy vào bể trong 1 phút có như nhau không?</a:t>
            </a:r>
            <a:endParaRPr lang="en-US" sz="3200" dirty="0">
              <a:solidFill>
                <a:srgbClr val="002060"/>
              </a:solidFill>
              <a:latin typeface="Calibri" panose="020F0502020204030204" pitchFamily="34" charset="0"/>
              <a:cs typeface="Calibri" panose="020F0502020204030204" pitchFamily="34" charset="0"/>
            </a:endParaRPr>
          </a:p>
        </p:txBody>
      </p:sp>
      <p:sp>
        <p:nvSpPr>
          <p:cNvPr id="20" name="Arrow: Curved Right 19">
            <a:extLst>
              <a:ext uri="{FF2B5EF4-FFF2-40B4-BE49-F238E27FC236}">
                <a16:creationId xmlns:a16="http://schemas.microsoft.com/office/drawing/2014/main" id="{312A20DF-5199-C894-0201-ED3C315D643B}"/>
              </a:ext>
            </a:extLst>
          </p:cNvPr>
          <p:cNvSpPr/>
          <p:nvPr/>
        </p:nvSpPr>
        <p:spPr>
          <a:xfrm>
            <a:off x="1107440" y="4836160"/>
            <a:ext cx="396240" cy="508000"/>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ounded Rectangle 10">
            <a:extLst>
              <a:ext uri="{FF2B5EF4-FFF2-40B4-BE49-F238E27FC236}">
                <a16:creationId xmlns:a16="http://schemas.microsoft.com/office/drawing/2014/main" id="{BB9F9A98-D44A-A272-6633-707CE079C15C}"/>
              </a:ext>
            </a:extLst>
          </p:cNvPr>
          <p:cNvSpPr/>
          <p:nvPr/>
        </p:nvSpPr>
        <p:spPr>
          <a:xfrm>
            <a:off x="1551092" y="5110480"/>
            <a:ext cx="9167707" cy="1036320"/>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2800" dirty="0">
                <a:solidFill>
                  <a:srgbClr val="FF0000"/>
                </a:solidFill>
              </a:rPr>
              <a:t>Lượng nước chảy vào bể trong 1 phút là như nhau (đều tọa thành một cột nước có chiều cao là 4cm.)</a:t>
            </a:r>
            <a:endParaRPr lang="en-US" sz="2800" dirty="0">
              <a:solidFill>
                <a:srgbClr val="FF0000"/>
              </a:solidFill>
            </a:endParaRPr>
          </a:p>
        </p:txBody>
      </p:sp>
    </p:spTree>
    <p:extLst>
      <p:ext uri="{BB962C8B-B14F-4D97-AF65-F5344CB8AC3E}">
        <p14:creationId xmlns:p14="http://schemas.microsoft.com/office/powerpoint/2010/main" val="236635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00"/>
                                        <p:tgtEl>
                                          <p:spTgt spid="2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r="1267"/>
          <a:stretch/>
        </p:blipFill>
        <p:spPr>
          <a:xfrm>
            <a:off x="0" y="0"/>
            <a:ext cx="12213771" cy="6873388"/>
          </a:xfrm>
          <a:prstGeom prst="rect">
            <a:avLst/>
          </a:prstGeom>
        </p:spPr>
      </p:pic>
      <p:sp>
        <p:nvSpPr>
          <p:cNvPr id="142" name="Hình chữ nhật: Góc Tròn 6">
            <a:extLst>
              <a:ext uri="{FF2B5EF4-FFF2-40B4-BE49-F238E27FC236}">
                <a16:creationId xmlns:a16="http://schemas.microsoft.com/office/drawing/2014/main" id="{5EDA13FA-52E6-BE1A-FEDF-A2A8F414FB17}"/>
              </a:ext>
            </a:extLst>
          </p:cNvPr>
          <p:cNvSpPr/>
          <p:nvPr/>
        </p:nvSpPr>
        <p:spPr>
          <a:xfrm>
            <a:off x="270933" y="274320"/>
            <a:ext cx="11705273" cy="6397413"/>
          </a:xfrm>
          <a:custGeom>
            <a:avLst/>
            <a:gdLst>
              <a:gd name="connsiteX0" fmla="*/ 0 w 11705273"/>
              <a:gd name="connsiteY0" fmla="*/ 1066257 h 6397413"/>
              <a:gd name="connsiteX1" fmla="*/ 1066257 w 11705273"/>
              <a:gd name="connsiteY1" fmla="*/ 0 h 6397413"/>
              <a:gd name="connsiteX2" fmla="*/ 10639016 w 11705273"/>
              <a:gd name="connsiteY2" fmla="*/ 0 h 6397413"/>
              <a:gd name="connsiteX3" fmla="*/ 11705273 w 11705273"/>
              <a:gd name="connsiteY3" fmla="*/ 1066257 h 6397413"/>
              <a:gd name="connsiteX4" fmla="*/ 11705273 w 11705273"/>
              <a:gd name="connsiteY4" fmla="*/ 5331156 h 6397413"/>
              <a:gd name="connsiteX5" fmla="*/ 10639016 w 11705273"/>
              <a:gd name="connsiteY5" fmla="*/ 6397413 h 6397413"/>
              <a:gd name="connsiteX6" fmla="*/ 1066257 w 11705273"/>
              <a:gd name="connsiteY6" fmla="*/ 6397413 h 6397413"/>
              <a:gd name="connsiteX7" fmla="*/ 0 w 11705273"/>
              <a:gd name="connsiteY7" fmla="*/ 5331156 h 6397413"/>
              <a:gd name="connsiteX8" fmla="*/ 0 w 11705273"/>
              <a:gd name="connsiteY8" fmla="*/ 1066257 h 6397413"/>
              <a:gd name="connsiteX0" fmla="*/ 0 w 11705273"/>
              <a:gd name="connsiteY0" fmla="*/ 1066257 h 6397413"/>
              <a:gd name="connsiteX1" fmla="*/ 1066257 w 11705273"/>
              <a:gd name="connsiteY1" fmla="*/ 0 h 6397413"/>
              <a:gd name="connsiteX2" fmla="*/ 10639016 w 11705273"/>
              <a:gd name="connsiteY2" fmla="*/ 0 h 6397413"/>
              <a:gd name="connsiteX3" fmla="*/ 11705273 w 11705273"/>
              <a:gd name="connsiteY3" fmla="*/ 1066257 h 6397413"/>
              <a:gd name="connsiteX4" fmla="*/ 11705273 w 11705273"/>
              <a:gd name="connsiteY4" fmla="*/ 5331156 h 6397413"/>
              <a:gd name="connsiteX5" fmla="*/ 10639016 w 11705273"/>
              <a:gd name="connsiteY5" fmla="*/ 6397413 h 6397413"/>
              <a:gd name="connsiteX6" fmla="*/ 1066257 w 11705273"/>
              <a:gd name="connsiteY6" fmla="*/ 6397413 h 6397413"/>
              <a:gd name="connsiteX7" fmla="*/ 0 w 11705273"/>
              <a:gd name="connsiteY7" fmla="*/ 5331156 h 6397413"/>
              <a:gd name="connsiteX8" fmla="*/ 0 w 11705273"/>
              <a:gd name="connsiteY8" fmla="*/ 1066257 h 639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05273" h="6397413" fill="none" extrusionOk="0">
                <a:moveTo>
                  <a:pt x="0" y="1066257"/>
                </a:moveTo>
                <a:cubicBezTo>
                  <a:pt x="-55064" y="480804"/>
                  <a:pt x="459490" y="101588"/>
                  <a:pt x="1066257" y="0"/>
                </a:cubicBezTo>
                <a:cubicBezTo>
                  <a:pt x="3987493" y="122729"/>
                  <a:pt x="8791054" y="-348741"/>
                  <a:pt x="10639016" y="0"/>
                </a:cubicBezTo>
                <a:cubicBezTo>
                  <a:pt x="11283986" y="-73995"/>
                  <a:pt x="11804861" y="506698"/>
                  <a:pt x="11705273" y="1066257"/>
                </a:cubicBezTo>
                <a:cubicBezTo>
                  <a:pt x="11801048" y="1895580"/>
                  <a:pt x="11707697" y="3332173"/>
                  <a:pt x="11705273" y="5331156"/>
                </a:cubicBezTo>
                <a:cubicBezTo>
                  <a:pt x="11604836" y="5880743"/>
                  <a:pt x="11128151" y="6441401"/>
                  <a:pt x="10639016" y="6397413"/>
                </a:cubicBezTo>
                <a:cubicBezTo>
                  <a:pt x="9536053" y="6633064"/>
                  <a:pt x="3632809" y="6177698"/>
                  <a:pt x="1066257" y="6397413"/>
                </a:cubicBezTo>
                <a:cubicBezTo>
                  <a:pt x="457980" y="6546408"/>
                  <a:pt x="-47241" y="5960708"/>
                  <a:pt x="0" y="5331156"/>
                </a:cubicBezTo>
                <a:cubicBezTo>
                  <a:pt x="73393" y="4951052"/>
                  <a:pt x="80337" y="2831784"/>
                  <a:pt x="0" y="1066257"/>
                </a:cubicBezTo>
                <a:close/>
              </a:path>
              <a:path w="11705273" h="6397413" stroke="0" extrusionOk="0">
                <a:moveTo>
                  <a:pt x="0" y="1066257"/>
                </a:moveTo>
                <a:cubicBezTo>
                  <a:pt x="53956" y="502074"/>
                  <a:pt x="580022" y="10034"/>
                  <a:pt x="1066257" y="0"/>
                </a:cubicBezTo>
                <a:cubicBezTo>
                  <a:pt x="2604508" y="-255010"/>
                  <a:pt x="9573053" y="-38539"/>
                  <a:pt x="10639016" y="0"/>
                </a:cubicBezTo>
                <a:cubicBezTo>
                  <a:pt x="11221709" y="-44339"/>
                  <a:pt x="11651574" y="498805"/>
                  <a:pt x="11705273" y="1066257"/>
                </a:cubicBezTo>
                <a:cubicBezTo>
                  <a:pt x="11745548" y="2100104"/>
                  <a:pt x="11793161" y="4532376"/>
                  <a:pt x="11705273" y="5331156"/>
                </a:cubicBezTo>
                <a:cubicBezTo>
                  <a:pt x="11734972" y="5990166"/>
                  <a:pt x="11141526" y="6355527"/>
                  <a:pt x="10639016" y="6397413"/>
                </a:cubicBezTo>
                <a:cubicBezTo>
                  <a:pt x="6382572" y="6491787"/>
                  <a:pt x="2852255" y="6254325"/>
                  <a:pt x="1066257" y="6397413"/>
                </a:cubicBezTo>
                <a:cubicBezTo>
                  <a:pt x="401090" y="6389010"/>
                  <a:pt x="-109363" y="5900841"/>
                  <a:pt x="0" y="5331156"/>
                </a:cubicBezTo>
                <a:cubicBezTo>
                  <a:pt x="-150567" y="4001870"/>
                  <a:pt x="-40829" y="1845886"/>
                  <a:pt x="0" y="1066257"/>
                </a:cubicBezTo>
                <a:close/>
              </a:path>
              <a:path w="11705273" h="6397413" fill="none" stroke="0" extrusionOk="0">
                <a:moveTo>
                  <a:pt x="0" y="1066257"/>
                </a:moveTo>
                <a:cubicBezTo>
                  <a:pt x="80765" y="466365"/>
                  <a:pt x="493509" y="32032"/>
                  <a:pt x="1066257" y="0"/>
                </a:cubicBezTo>
                <a:cubicBezTo>
                  <a:pt x="4164016" y="-157785"/>
                  <a:pt x="8842595" y="-10204"/>
                  <a:pt x="10639016" y="0"/>
                </a:cubicBezTo>
                <a:cubicBezTo>
                  <a:pt x="11208622" y="-123932"/>
                  <a:pt x="11712739" y="556897"/>
                  <a:pt x="11705273" y="1066257"/>
                </a:cubicBezTo>
                <a:cubicBezTo>
                  <a:pt x="11815333" y="1858567"/>
                  <a:pt x="11617918" y="3180007"/>
                  <a:pt x="11705273" y="5331156"/>
                </a:cubicBezTo>
                <a:cubicBezTo>
                  <a:pt x="11657094" y="5941725"/>
                  <a:pt x="11105129" y="6447103"/>
                  <a:pt x="10639016" y="6397413"/>
                </a:cubicBezTo>
                <a:cubicBezTo>
                  <a:pt x="9823881" y="6083145"/>
                  <a:pt x="3723493" y="5864319"/>
                  <a:pt x="1066257" y="6397413"/>
                </a:cubicBezTo>
                <a:cubicBezTo>
                  <a:pt x="448520" y="6434312"/>
                  <a:pt x="-117077" y="5927351"/>
                  <a:pt x="0" y="5331156"/>
                </a:cubicBezTo>
                <a:cubicBezTo>
                  <a:pt x="-154954" y="4587046"/>
                  <a:pt x="-253562" y="2861836"/>
                  <a:pt x="0" y="1066257"/>
                </a:cubicBezTo>
                <a:close/>
              </a:path>
            </a:pathLst>
          </a:custGeom>
          <a:solidFill>
            <a:schemeClr val="bg1"/>
          </a:solidFill>
          <a:ln w="76200">
            <a:solidFill>
              <a:srgbClr val="FF5D5D"/>
            </a:solidFill>
            <a:prstDash val="dash"/>
            <a:extLst>
              <a:ext uri="{C807C97D-BFC1-408E-A445-0C87EB9F89A2}">
                <ask:lineSketchStyleProps xmlns:ask="http://schemas.microsoft.com/office/drawing/2018/sketchyshapes" sd="2925326911">
                  <a:custGeom>
                    <a:avLst/>
                    <a:gdLst>
                      <a:gd name="connsiteX0" fmla="*/ 0 w 11705273"/>
                      <a:gd name="connsiteY0" fmla="*/ 1066257 h 6397413"/>
                      <a:gd name="connsiteX1" fmla="*/ 1066257 w 11705273"/>
                      <a:gd name="connsiteY1" fmla="*/ 0 h 6397413"/>
                      <a:gd name="connsiteX2" fmla="*/ 10639016 w 11705273"/>
                      <a:gd name="connsiteY2" fmla="*/ 0 h 6397413"/>
                      <a:gd name="connsiteX3" fmla="*/ 11705273 w 11705273"/>
                      <a:gd name="connsiteY3" fmla="*/ 1066257 h 6397413"/>
                      <a:gd name="connsiteX4" fmla="*/ 11705273 w 11705273"/>
                      <a:gd name="connsiteY4" fmla="*/ 5331156 h 6397413"/>
                      <a:gd name="connsiteX5" fmla="*/ 10639016 w 11705273"/>
                      <a:gd name="connsiteY5" fmla="*/ 6397413 h 6397413"/>
                      <a:gd name="connsiteX6" fmla="*/ 1066257 w 11705273"/>
                      <a:gd name="connsiteY6" fmla="*/ 6397413 h 6397413"/>
                      <a:gd name="connsiteX7" fmla="*/ 0 w 11705273"/>
                      <a:gd name="connsiteY7" fmla="*/ 5331156 h 6397413"/>
                      <a:gd name="connsiteX8" fmla="*/ 0 w 11705273"/>
                      <a:gd name="connsiteY8" fmla="*/ 1066257 h 639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05273" h="6397413" fill="none" extrusionOk="0">
                        <a:moveTo>
                          <a:pt x="0" y="1066257"/>
                        </a:moveTo>
                        <a:cubicBezTo>
                          <a:pt x="-34216" y="479508"/>
                          <a:pt x="471480" y="33502"/>
                          <a:pt x="1066257" y="0"/>
                        </a:cubicBezTo>
                        <a:cubicBezTo>
                          <a:pt x="4000079" y="77600"/>
                          <a:pt x="8693403" y="-27269"/>
                          <a:pt x="10639016" y="0"/>
                        </a:cubicBezTo>
                        <a:cubicBezTo>
                          <a:pt x="11241759" y="-18292"/>
                          <a:pt x="11725497" y="483334"/>
                          <a:pt x="11705273" y="1066257"/>
                        </a:cubicBezTo>
                        <a:cubicBezTo>
                          <a:pt x="11814273" y="1875684"/>
                          <a:pt x="11627064" y="3288092"/>
                          <a:pt x="11705273" y="5331156"/>
                        </a:cubicBezTo>
                        <a:cubicBezTo>
                          <a:pt x="11633493" y="5891953"/>
                          <a:pt x="11149130" y="6432149"/>
                          <a:pt x="10639016" y="6397413"/>
                        </a:cubicBezTo>
                        <a:cubicBezTo>
                          <a:pt x="9567716" y="6446590"/>
                          <a:pt x="4058750" y="6274711"/>
                          <a:pt x="1066257" y="6397413"/>
                        </a:cubicBezTo>
                        <a:cubicBezTo>
                          <a:pt x="464554" y="6495920"/>
                          <a:pt x="-31477" y="5947135"/>
                          <a:pt x="0" y="5331156"/>
                        </a:cubicBezTo>
                        <a:cubicBezTo>
                          <a:pt x="47022" y="4785213"/>
                          <a:pt x="104569" y="2856007"/>
                          <a:pt x="0" y="1066257"/>
                        </a:cubicBezTo>
                        <a:close/>
                      </a:path>
                      <a:path w="11705273" h="6397413" stroke="0" extrusionOk="0">
                        <a:moveTo>
                          <a:pt x="0" y="1066257"/>
                        </a:moveTo>
                        <a:cubicBezTo>
                          <a:pt x="44754" y="472264"/>
                          <a:pt x="544104" y="-4452"/>
                          <a:pt x="1066257" y="0"/>
                        </a:cubicBezTo>
                        <a:cubicBezTo>
                          <a:pt x="2733895" y="-129276"/>
                          <a:pt x="9659729" y="-77778"/>
                          <a:pt x="10639016" y="0"/>
                        </a:cubicBezTo>
                        <a:cubicBezTo>
                          <a:pt x="11198533" y="-93599"/>
                          <a:pt x="11702293" y="494561"/>
                          <a:pt x="11705273" y="1066257"/>
                        </a:cubicBezTo>
                        <a:cubicBezTo>
                          <a:pt x="11786872" y="2245459"/>
                          <a:pt x="11859573" y="4367832"/>
                          <a:pt x="11705273" y="5331156"/>
                        </a:cubicBezTo>
                        <a:cubicBezTo>
                          <a:pt x="11713262" y="5936880"/>
                          <a:pt x="11119274" y="6434328"/>
                          <a:pt x="10639016" y="6397413"/>
                        </a:cubicBezTo>
                        <a:cubicBezTo>
                          <a:pt x="6460321" y="6441633"/>
                          <a:pt x="3175042" y="6368031"/>
                          <a:pt x="1066257" y="6397413"/>
                        </a:cubicBezTo>
                        <a:cubicBezTo>
                          <a:pt x="468325" y="6362621"/>
                          <a:pt x="-40326" y="5910713"/>
                          <a:pt x="0" y="5331156"/>
                        </a:cubicBezTo>
                        <a:cubicBezTo>
                          <a:pt x="-159954" y="4106958"/>
                          <a:pt x="22140" y="1841994"/>
                          <a:pt x="0" y="1066257"/>
                        </a:cubicBezTo>
                        <a:close/>
                      </a:path>
                    </a:pathLst>
                  </a:custGeom>
                  <ask:type>
                    <ask:lineSketchCurved/>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484692D-F9F9-FACA-06D8-D97F2BECC6E4}"/>
              </a:ext>
            </a:extLst>
          </p:cNvPr>
          <p:cNvSpPr txBox="1"/>
          <p:nvPr/>
        </p:nvSpPr>
        <p:spPr>
          <a:xfrm>
            <a:off x="3992880" y="457200"/>
            <a:ext cx="515112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70C0"/>
                </a:solidFill>
                <a:effectLst/>
                <a:uLnTx/>
                <a:uFillTx/>
                <a:latin typeface="Calibri" panose="020F0502020204030204"/>
                <a:ea typeface="+mn-ea"/>
                <a:cs typeface="+mn-cs"/>
              </a:rPr>
              <a:t>A. QUAN HỆ PHỤ THUỘC</a:t>
            </a:r>
          </a:p>
        </p:txBody>
      </p:sp>
      <p:sp>
        <p:nvSpPr>
          <p:cNvPr id="7" name="TextBox 6">
            <a:extLst>
              <a:ext uri="{FF2B5EF4-FFF2-40B4-BE49-F238E27FC236}">
                <a16:creationId xmlns:a16="http://schemas.microsoft.com/office/drawing/2014/main" id="{500A12D5-1C6B-655E-F521-387BDBAE492E}"/>
              </a:ext>
            </a:extLst>
          </p:cNvPr>
          <p:cNvSpPr txBox="1"/>
          <p:nvPr/>
        </p:nvSpPr>
        <p:spPr>
          <a:xfrm>
            <a:off x="538480" y="1229360"/>
            <a:ext cx="11297920" cy="138499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Ví</a:t>
            </a: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2800" b="1"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dụ</a:t>
            </a: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vi-VN" sz="2800" b="0" i="1"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Times New Roman" panose="02020603050405020304" pitchFamily="18" charset="0"/>
              </a:rPr>
              <a:t>Một vòi nước chảy vào bể, sau mỗi phút đều tạo thành một cột nước có chiều cao 4cm. Bảng dưới dây cho biết mối liên hệ giữa thời gian nước chảy và chiều cao cột nước.</a:t>
            </a: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8DAC267E-F84E-A3C4-9F41-B924333B9BAC}"/>
              </a:ext>
            </a:extLst>
          </p:cNvPr>
          <p:cNvPicPr>
            <a:picLocks noChangeAspect="1"/>
          </p:cNvPicPr>
          <p:nvPr/>
        </p:nvPicPr>
        <p:blipFill>
          <a:blip r:embed="rId3"/>
          <a:stretch>
            <a:fillRect/>
          </a:stretch>
        </p:blipFill>
        <p:spPr>
          <a:xfrm>
            <a:off x="1938337" y="2876550"/>
            <a:ext cx="8315325" cy="1104900"/>
          </a:xfrm>
          <a:prstGeom prst="rect">
            <a:avLst/>
          </a:prstGeom>
        </p:spPr>
      </p:pic>
      <p:sp>
        <p:nvSpPr>
          <p:cNvPr id="18" name="Rounded Rectangle 39">
            <a:extLst>
              <a:ext uri="{FF2B5EF4-FFF2-40B4-BE49-F238E27FC236}">
                <a16:creationId xmlns:a16="http://schemas.microsoft.com/office/drawing/2014/main" id="{4DEB0C4B-A899-A9C9-1CC8-C4316CA8ED5C}"/>
              </a:ext>
            </a:extLst>
          </p:cNvPr>
          <p:cNvSpPr/>
          <p:nvPr/>
        </p:nvSpPr>
        <p:spPr>
          <a:xfrm>
            <a:off x="1188720" y="4196079"/>
            <a:ext cx="10637520" cy="619761"/>
          </a:xfrm>
          <a:prstGeom prst="roundRect">
            <a:avLst/>
          </a:prstGeom>
          <a:solidFill>
            <a:srgbClr val="FFFFD5"/>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vi-VN" sz="3000" dirty="0">
                <a:solidFill>
                  <a:srgbClr val="002060"/>
                </a:solidFill>
                <a:latin typeface="Calibri" panose="020F0502020204030204" pitchFamily="34" charset="0"/>
                <a:cs typeface="Calibri" panose="020F0502020204030204" pitchFamily="34" charset="0"/>
              </a:rPr>
              <a:t>Khi thời gian là gấp lên 2 lần thì chiều cao cột nước là bao nhiêu?</a:t>
            </a:r>
            <a:endParaRPr kumimoji="0" lang="en-US" sz="3000" b="0" i="0" u="none" strike="noStrike" kern="120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endParaRPr>
          </a:p>
        </p:txBody>
      </p:sp>
      <p:sp>
        <p:nvSpPr>
          <p:cNvPr id="20" name="Arrow: Curved Right 19">
            <a:extLst>
              <a:ext uri="{FF2B5EF4-FFF2-40B4-BE49-F238E27FC236}">
                <a16:creationId xmlns:a16="http://schemas.microsoft.com/office/drawing/2014/main" id="{312A20DF-5199-C894-0201-ED3C315D643B}"/>
              </a:ext>
            </a:extLst>
          </p:cNvPr>
          <p:cNvSpPr/>
          <p:nvPr/>
        </p:nvSpPr>
        <p:spPr>
          <a:xfrm>
            <a:off x="1107440" y="4836160"/>
            <a:ext cx="396240" cy="508000"/>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Rounded Rectangle 10">
            <a:extLst>
              <a:ext uri="{FF2B5EF4-FFF2-40B4-BE49-F238E27FC236}">
                <a16:creationId xmlns:a16="http://schemas.microsoft.com/office/drawing/2014/main" id="{BB9F9A98-D44A-A272-6633-707CE079C15C}"/>
              </a:ext>
            </a:extLst>
          </p:cNvPr>
          <p:cNvSpPr/>
          <p:nvPr/>
        </p:nvSpPr>
        <p:spPr>
          <a:xfrm>
            <a:off x="1551092" y="5110480"/>
            <a:ext cx="9167707" cy="1036320"/>
          </a:xfrm>
          <a:prstGeom prst="round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vi-VN" sz="3200" dirty="0">
                <a:solidFill>
                  <a:srgbClr val="FF0000"/>
                </a:solidFill>
              </a:rPr>
              <a:t>Khi thời gian gấp lên 2 lần thì chiều cao cột nước là 8</a:t>
            </a:r>
            <a:r>
              <a:rPr lang="en-US" sz="3200" dirty="0">
                <a:solidFill>
                  <a:srgbClr val="FF0000"/>
                </a:solidFill>
              </a:rPr>
              <a:t> </a:t>
            </a:r>
            <a:r>
              <a:rPr lang="vi-VN" sz="3200" dirty="0">
                <a:solidFill>
                  <a:srgbClr val="FF0000"/>
                </a:solidFill>
              </a:rPr>
              <a:t>cm.</a:t>
            </a:r>
            <a:endParaRPr kumimoji="0" lang="en-US" sz="3200" b="0" i="0" u="none" strike="noStrike" kern="1200" cap="none" spc="0" normalizeH="0" baseline="0" noProof="0" dirty="0">
              <a:ln>
                <a:noFill/>
              </a:ln>
              <a:solidFill>
                <a:srgbClr val="FF0000"/>
              </a:solidFill>
              <a:effectLst/>
              <a:uLnTx/>
              <a:uFillTx/>
              <a:latin typeface="Calibri" panose="020F0502020204030204"/>
            </a:endParaRPr>
          </a:p>
        </p:txBody>
      </p:sp>
    </p:spTree>
    <p:extLst>
      <p:ext uri="{BB962C8B-B14F-4D97-AF65-F5344CB8AC3E}">
        <p14:creationId xmlns:p14="http://schemas.microsoft.com/office/powerpoint/2010/main" val="271478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down)">
                                      <p:cBhvr>
                                        <p:cTn id="14" dur="500"/>
                                        <p:tgtEl>
                                          <p:spTgt spid="20"/>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1321</TotalTime>
  <Words>744</Words>
  <Application>Microsoft Office PowerPoint</Application>
  <PresentationFormat>Widescreen</PresentationFormat>
  <Paragraphs>47</Paragraphs>
  <Slides>21</Slides>
  <Notes>0</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微软雅黑</vt:lpstr>
      <vt:lpstr>Arial</vt:lpstr>
      <vt:lpstr>Calibri</vt:lpstr>
      <vt:lpstr>Calibri Light</vt:lpstr>
      <vt:lpstr>Cambria</vt:lpstr>
      <vt:lpstr>UTM Cookies</vt:lpstr>
      <vt:lpstr>UTM Duepuntozero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Nhan Nguyen</cp:lastModifiedBy>
  <cp:revision>3</cp:revision>
  <dcterms:created xsi:type="dcterms:W3CDTF">2022-11-18T04:43:48Z</dcterms:created>
  <dcterms:modified xsi:type="dcterms:W3CDTF">2024-09-14T08:04:53Z</dcterms:modified>
</cp:coreProperties>
</file>